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61" r:id="rId4"/>
    <p:sldId id="287" r:id="rId5"/>
    <p:sldId id="263" r:id="rId6"/>
    <p:sldId id="264" r:id="rId7"/>
    <p:sldId id="265" r:id="rId8"/>
    <p:sldId id="266" r:id="rId9"/>
    <p:sldId id="288" r:id="rId10"/>
    <p:sldId id="267" r:id="rId11"/>
    <p:sldId id="269" r:id="rId12"/>
    <p:sldId id="270" r:id="rId13"/>
    <p:sldId id="271" r:id="rId14"/>
    <p:sldId id="272" r:id="rId15"/>
    <p:sldId id="273" r:id="rId16"/>
    <p:sldId id="289" r:id="rId17"/>
    <p:sldId id="290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CAD238"/>
    <a:srgbClr val="008364"/>
    <a:srgbClr val="F3793C"/>
    <a:srgbClr val="3F5E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7" autoAdjust="0"/>
    <p:restoredTop sz="93041" autoAdjust="0"/>
  </p:normalViewPr>
  <p:slideViewPr>
    <p:cSldViewPr snapToGrid="0">
      <p:cViewPr varScale="1">
        <p:scale>
          <a:sx n="106" d="100"/>
          <a:sy n="106" d="100"/>
        </p:scale>
        <p:origin x="79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7428D-AA36-4FBD-B8EC-3E3AE6F05D69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9E965-261E-44AF-BD95-6D88425262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0846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91627-9437-4523-8F31-543D32DD2C65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40248-8114-4C39-88DC-74CAB6B6BE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899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433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E48C1AA-F38C-4192-839F-F0C6900818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4695" y="3861048"/>
            <a:ext cx="5188717" cy="610820"/>
          </a:xfrm>
        </p:spPr>
        <p:txBody>
          <a:bodyPr anchor="b">
            <a:noAutofit/>
          </a:bodyPr>
          <a:lstStyle>
            <a:lvl1pPr algn="ctr">
              <a:defRPr lang="en-US" sz="5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8881" y="4502348"/>
            <a:ext cx="5200344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2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3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87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87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6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2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5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8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9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5481CAF-507E-4EFF-BB4F-4154507E7E96}"/>
              </a:ext>
            </a:extLst>
          </p:cNvPr>
          <p:cNvGrpSpPr/>
          <p:nvPr userDrawn="1"/>
        </p:nvGrpSpPr>
        <p:grpSpPr>
          <a:xfrm>
            <a:off x="0" y="1"/>
            <a:ext cx="12191999" cy="6871250"/>
            <a:chOff x="0" y="1"/>
            <a:chExt cx="12188824" cy="687125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B756DD9-786D-49E9-9899-4AFD16F80470}"/>
                </a:ext>
              </a:extLst>
            </p:cNvPr>
            <p:cNvSpPr/>
            <p:nvPr/>
          </p:nvSpPr>
          <p:spPr>
            <a:xfrm>
              <a:off x="5921579" y="1"/>
              <a:ext cx="2717780" cy="1268760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120931B-5C94-4697-BBB7-1D76D997496F}"/>
                </a:ext>
              </a:extLst>
            </p:cNvPr>
            <p:cNvSpPr/>
            <p:nvPr/>
          </p:nvSpPr>
          <p:spPr>
            <a:xfrm rot="10800000">
              <a:off x="981844" y="5580593"/>
              <a:ext cx="2736304" cy="1277407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40FCC3-180D-4BE6-8BB0-B935243E399F}"/>
                </a:ext>
              </a:extLst>
            </p:cNvPr>
            <p:cNvSpPr/>
            <p:nvPr/>
          </p:nvSpPr>
          <p:spPr>
            <a:xfrm rot="10800000">
              <a:off x="5806380" y="6411513"/>
              <a:ext cx="984794" cy="459738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950E72-EA6A-4DC6-8E6F-76A1D39AC44C}"/>
                </a:ext>
              </a:extLst>
            </p:cNvPr>
            <p:cNvSpPr/>
            <p:nvPr/>
          </p:nvSpPr>
          <p:spPr>
            <a:xfrm>
              <a:off x="8542684" y="2994224"/>
              <a:ext cx="3646140" cy="2550695"/>
            </a:xfrm>
            <a:custGeom>
              <a:avLst/>
              <a:gdLst>
                <a:gd name="connsiteX0" fmla="*/ 2459572 w 2459572"/>
                <a:gd name="connsiteY0" fmla="*/ 0 h 1720619"/>
                <a:gd name="connsiteX1" fmla="*/ 2459572 w 2459572"/>
                <a:gd name="connsiteY1" fmla="*/ 572400 h 1720619"/>
                <a:gd name="connsiteX2" fmla="*/ 0 w 2459572"/>
                <a:gd name="connsiteY2" fmla="*/ 1720619 h 1720619"/>
                <a:gd name="connsiteX3" fmla="*/ 2459572 w 2459572"/>
                <a:gd name="connsiteY3" fmla="*/ 0 h 172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572" h="1720619">
                  <a:moveTo>
                    <a:pt x="2459572" y="0"/>
                  </a:moveTo>
                  <a:lnTo>
                    <a:pt x="2459572" y="572400"/>
                  </a:lnTo>
                  <a:lnTo>
                    <a:pt x="0" y="1720619"/>
                  </a:lnTo>
                  <a:lnTo>
                    <a:pt x="24595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05A325B-20B6-4024-B996-839833EBB109}"/>
                </a:ext>
              </a:extLst>
            </p:cNvPr>
            <p:cNvSpPr/>
            <p:nvPr/>
          </p:nvSpPr>
          <p:spPr>
            <a:xfrm rot="10800000">
              <a:off x="0" y="273818"/>
              <a:ext cx="4510236" cy="3155182"/>
            </a:xfrm>
            <a:custGeom>
              <a:avLst/>
              <a:gdLst>
                <a:gd name="connsiteX0" fmla="*/ 2459572 w 2459572"/>
                <a:gd name="connsiteY0" fmla="*/ 0 h 1720619"/>
                <a:gd name="connsiteX1" fmla="*/ 2459572 w 2459572"/>
                <a:gd name="connsiteY1" fmla="*/ 572400 h 1720619"/>
                <a:gd name="connsiteX2" fmla="*/ 0 w 2459572"/>
                <a:gd name="connsiteY2" fmla="*/ 1720619 h 1720619"/>
                <a:gd name="connsiteX3" fmla="*/ 2459572 w 2459572"/>
                <a:gd name="connsiteY3" fmla="*/ 0 h 172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572" h="1720619">
                  <a:moveTo>
                    <a:pt x="2459572" y="0"/>
                  </a:moveTo>
                  <a:lnTo>
                    <a:pt x="2459572" y="572400"/>
                  </a:lnTo>
                  <a:lnTo>
                    <a:pt x="0" y="1720619"/>
                  </a:lnTo>
                  <a:lnTo>
                    <a:pt x="24595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5116589B-805E-4BBE-BE5C-EE893BFBF9EE}"/>
              </a:ext>
            </a:extLst>
          </p:cNvPr>
          <p:cNvSpPr/>
          <p:nvPr userDrawn="1"/>
        </p:nvSpPr>
        <p:spPr>
          <a:xfrm>
            <a:off x="11106317" y="6047652"/>
            <a:ext cx="485114" cy="484988"/>
          </a:xfrm>
          <a:prstGeom prst="ellipse">
            <a:avLst/>
          </a:prstGeom>
          <a:solidFill>
            <a:srgbClr val="008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63982" y="6107584"/>
            <a:ext cx="37250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9068BF-A348-4A36-BBAA-28DF3AD0DAE8}"/>
              </a:ext>
            </a:extLst>
          </p:cNvPr>
          <p:cNvCxnSpPr>
            <a:cxnSpLocks/>
          </p:cNvCxnSpPr>
          <p:nvPr userDrawn="1"/>
        </p:nvCxnSpPr>
        <p:spPr>
          <a:xfrm>
            <a:off x="0" y="6290146"/>
            <a:ext cx="832882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18487679-5404-478E-8634-CADC6BC60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72884" y="6107584"/>
            <a:ext cx="25184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4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5481CAF-507E-4EFF-BB4F-4154507E7E96}"/>
              </a:ext>
            </a:extLst>
          </p:cNvPr>
          <p:cNvGrpSpPr/>
          <p:nvPr userDrawn="1"/>
        </p:nvGrpSpPr>
        <p:grpSpPr>
          <a:xfrm>
            <a:off x="0" y="1"/>
            <a:ext cx="12191999" cy="6871250"/>
            <a:chOff x="0" y="1"/>
            <a:chExt cx="12188824" cy="687125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B756DD9-786D-49E9-9899-4AFD16F80470}"/>
                </a:ext>
              </a:extLst>
            </p:cNvPr>
            <p:cNvSpPr/>
            <p:nvPr/>
          </p:nvSpPr>
          <p:spPr>
            <a:xfrm>
              <a:off x="5921579" y="1"/>
              <a:ext cx="2717780" cy="1268760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120931B-5C94-4697-BBB7-1D76D997496F}"/>
                </a:ext>
              </a:extLst>
            </p:cNvPr>
            <p:cNvSpPr/>
            <p:nvPr/>
          </p:nvSpPr>
          <p:spPr>
            <a:xfrm rot="10800000">
              <a:off x="981844" y="5580593"/>
              <a:ext cx="2736304" cy="1277407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40FCC3-180D-4BE6-8BB0-B935243E399F}"/>
                </a:ext>
              </a:extLst>
            </p:cNvPr>
            <p:cNvSpPr/>
            <p:nvPr/>
          </p:nvSpPr>
          <p:spPr>
            <a:xfrm rot="10800000">
              <a:off x="5806380" y="6411513"/>
              <a:ext cx="984794" cy="459738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950E72-EA6A-4DC6-8E6F-76A1D39AC44C}"/>
                </a:ext>
              </a:extLst>
            </p:cNvPr>
            <p:cNvSpPr/>
            <p:nvPr/>
          </p:nvSpPr>
          <p:spPr>
            <a:xfrm>
              <a:off x="8542684" y="2994224"/>
              <a:ext cx="3646140" cy="2550695"/>
            </a:xfrm>
            <a:custGeom>
              <a:avLst/>
              <a:gdLst>
                <a:gd name="connsiteX0" fmla="*/ 2459572 w 2459572"/>
                <a:gd name="connsiteY0" fmla="*/ 0 h 1720619"/>
                <a:gd name="connsiteX1" fmla="*/ 2459572 w 2459572"/>
                <a:gd name="connsiteY1" fmla="*/ 572400 h 1720619"/>
                <a:gd name="connsiteX2" fmla="*/ 0 w 2459572"/>
                <a:gd name="connsiteY2" fmla="*/ 1720619 h 1720619"/>
                <a:gd name="connsiteX3" fmla="*/ 2459572 w 2459572"/>
                <a:gd name="connsiteY3" fmla="*/ 0 h 172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572" h="1720619">
                  <a:moveTo>
                    <a:pt x="2459572" y="0"/>
                  </a:moveTo>
                  <a:lnTo>
                    <a:pt x="2459572" y="572400"/>
                  </a:lnTo>
                  <a:lnTo>
                    <a:pt x="0" y="1720619"/>
                  </a:lnTo>
                  <a:lnTo>
                    <a:pt x="24595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05A325B-20B6-4024-B996-839833EBB109}"/>
                </a:ext>
              </a:extLst>
            </p:cNvPr>
            <p:cNvSpPr/>
            <p:nvPr/>
          </p:nvSpPr>
          <p:spPr>
            <a:xfrm rot="10800000">
              <a:off x="0" y="273818"/>
              <a:ext cx="4510236" cy="3155182"/>
            </a:xfrm>
            <a:custGeom>
              <a:avLst/>
              <a:gdLst>
                <a:gd name="connsiteX0" fmla="*/ 2459572 w 2459572"/>
                <a:gd name="connsiteY0" fmla="*/ 0 h 1720619"/>
                <a:gd name="connsiteX1" fmla="*/ 2459572 w 2459572"/>
                <a:gd name="connsiteY1" fmla="*/ 572400 h 1720619"/>
                <a:gd name="connsiteX2" fmla="*/ 0 w 2459572"/>
                <a:gd name="connsiteY2" fmla="*/ 1720619 h 1720619"/>
                <a:gd name="connsiteX3" fmla="*/ 2459572 w 2459572"/>
                <a:gd name="connsiteY3" fmla="*/ 0 h 172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572" h="1720619">
                  <a:moveTo>
                    <a:pt x="2459572" y="0"/>
                  </a:moveTo>
                  <a:lnTo>
                    <a:pt x="2459572" y="572400"/>
                  </a:lnTo>
                  <a:lnTo>
                    <a:pt x="0" y="1720619"/>
                  </a:lnTo>
                  <a:lnTo>
                    <a:pt x="24595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FD0E27-3D61-4139-894C-4DB23FF22805}"/>
              </a:ext>
            </a:extLst>
          </p:cNvPr>
          <p:cNvCxnSpPr>
            <a:cxnSpLocks/>
          </p:cNvCxnSpPr>
          <p:nvPr userDrawn="1"/>
        </p:nvCxnSpPr>
        <p:spPr>
          <a:xfrm>
            <a:off x="0" y="6290146"/>
            <a:ext cx="832882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116589B-805E-4BBE-BE5C-EE893BFBF9EE}"/>
              </a:ext>
            </a:extLst>
          </p:cNvPr>
          <p:cNvSpPr/>
          <p:nvPr userDrawn="1"/>
        </p:nvSpPr>
        <p:spPr>
          <a:xfrm>
            <a:off x="11106317" y="6047652"/>
            <a:ext cx="485114" cy="4849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472884" y="6107584"/>
            <a:ext cx="25184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63982" y="6107584"/>
            <a:ext cx="37250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B25985-050D-4343-B05B-BCAB71FE35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760" y="888609"/>
            <a:ext cx="10972482" cy="443616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82848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437973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Second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0155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6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ACB0FB17-ACBA-40CA-B872-BF25D4C074BB}"/>
              </a:ext>
            </a:extLst>
          </p:cNvPr>
          <p:cNvSpPr/>
          <p:nvPr userDrawn="1"/>
        </p:nvSpPr>
        <p:spPr>
          <a:xfrm>
            <a:off x="11106317" y="6047652"/>
            <a:ext cx="485114" cy="4849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636751F-96C2-45B2-9FB0-ED56DA89A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982" y="6107584"/>
            <a:ext cx="37250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CF354-BB52-4E42-8923-4C79F8CD23DA}"/>
              </a:ext>
            </a:extLst>
          </p:cNvPr>
          <p:cNvCxnSpPr>
            <a:cxnSpLocks/>
          </p:cNvCxnSpPr>
          <p:nvPr userDrawn="1"/>
        </p:nvCxnSpPr>
        <p:spPr>
          <a:xfrm>
            <a:off x="0" y="6290146"/>
            <a:ext cx="832882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FAA5309-2AA1-451B-B791-C010710AC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72884" y="6107584"/>
            <a:ext cx="25184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4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frsa.pl/tarcza-finansowa-pfr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hyperlink" Target="https://pfrsa.pl/tarcza-finansowa-pfr/tarcza-finansowa-pfr-20.html#mms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AFE6B6C-2C81-4E62-BF61-0195628282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8F25E3-EDE8-4A42-9338-1F321339860F}"/>
              </a:ext>
            </a:extLst>
          </p:cNvPr>
          <p:cNvSpPr/>
          <p:nvPr/>
        </p:nvSpPr>
        <p:spPr>
          <a:xfrm>
            <a:off x="3657599" y="862491"/>
            <a:ext cx="8534401" cy="4933280"/>
          </a:xfrm>
          <a:prstGeom prst="rect">
            <a:avLst/>
          </a:prstGeom>
          <a:solidFill>
            <a:srgbClr val="008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9ECE5-9D98-4A10-86B3-1B10B2F24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3891" y="1563206"/>
            <a:ext cx="7016719" cy="764440"/>
          </a:xfrm>
        </p:spPr>
        <p:txBody>
          <a:bodyPr>
            <a:noAutofit/>
          </a:bodyPr>
          <a:lstStyle/>
          <a:p>
            <a:r>
              <a:rPr lang="pl-PL" sz="4000" b="1" dirty="0"/>
              <a:t>SKŁADANIE WNIOSKU </a:t>
            </a:r>
          </a:p>
          <a:p>
            <a:r>
              <a:rPr lang="pl-PL" sz="4000" b="1" dirty="0"/>
              <a:t>O SUBWENCJĘ PFR </a:t>
            </a:r>
          </a:p>
          <a:p>
            <a:r>
              <a:rPr lang="pl-PL" sz="4000" b="1" dirty="0"/>
              <a:t>TARCZA 2.0 </a:t>
            </a:r>
          </a:p>
          <a:p>
            <a:r>
              <a:rPr lang="pl-PL" sz="4000" b="1" dirty="0"/>
              <a:t>DLA MŚP</a:t>
            </a:r>
            <a:endParaRPr lang="pl-PL" sz="4000" dirty="0"/>
          </a:p>
        </p:txBody>
      </p:sp>
      <p:sp>
        <p:nvSpPr>
          <p:cNvPr id="9" name="Prostokąt 8"/>
          <p:cNvSpPr/>
          <p:nvPr/>
        </p:nvSpPr>
        <p:spPr>
          <a:xfrm>
            <a:off x="3657599" y="4791920"/>
            <a:ext cx="8534402" cy="8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898" y="5004774"/>
            <a:ext cx="1527077" cy="49063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60" y="4834540"/>
            <a:ext cx="2633562" cy="7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2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18" name="Grupa 17"/>
          <p:cNvGrpSpPr/>
          <p:nvPr/>
        </p:nvGrpSpPr>
        <p:grpSpPr>
          <a:xfrm>
            <a:off x="6360549" y="3756831"/>
            <a:ext cx="4580586" cy="307505"/>
            <a:chOff x="6441572" y="3696867"/>
            <a:chExt cx="4580586" cy="307505"/>
          </a:xfrm>
        </p:grpSpPr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441572" y="370038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" name="Prostokąt 1"/>
            <p:cNvSpPr/>
            <p:nvPr/>
          </p:nvSpPr>
          <p:spPr>
            <a:xfrm>
              <a:off x="7101648" y="3696867"/>
              <a:ext cx="392051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DANE FIRMY</a:t>
              </a:r>
            </a:p>
          </p:txBody>
        </p:sp>
      </p:grpSp>
      <p:sp>
        <p:nvSpPr>
          <p:cNvPr id="29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609600" y="1169741"/>
            <a:ext cx="10554382" cy="2223159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endParaRPr lang="en-IN" b="1" dirty="0">
              <a:solidFill>
                <a:srgbClr val="F379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0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880485" y="1428896"/>
            <a:ext cx="370420" cy="369080"/>
            <a:chOff x="823913" y="2190750"/>
            <a:chExt cx="438150" cy="436563"/>
          </a:xfrm>
          <a:solidFill>
            <a:srgbClr val="008364"/>
          </a:solidFill>
        </p:grpSpPr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Prostokąt 14"/>
          <p:cNvSpPr/>
          <p:nvPr/>
        </p:nvSpPr>
        <p:spPr>
          <a:xfrm>
            <a:off x="1466420" y="1282617"/>
            <a:ext cx="9074046" cy="1997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Duży przedsiębiorca może uczestniczyć w Programie na takich warunkach jak MŚP, jeżeli: </a:t>
            </a:r>
          </a:p>
          <a:p>
            <a:pPr marL="0" lvl="1" indent="-285750">
              <a:lnSpc>
                <a:spcPct val="107000"/>
              </a:lnSpc>
              <a:spcBef>
                <a:spcPts val="30"/>
              </a:spcBef>
              <a:spcAft>
                <a:spcPts val="800"/>
              </a:spcAft>
              <a:buClr>
                <a:srgbClr val="008866"/>
              </a:buClr>
              <a:buFont typeface="+mj-lt"/>
              <a:buAutoNum type="alphaLcParenR"/>
            </a:pP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25% lub więcej jego kapitału zakładowego lub praw głosu jest bezpośrednio lub pośrednio kontrolowane, wspólnie lub indywidualnie, przez jeden lub więcej organów publicznych, przy czym w każdym przypadku przedsiębiorstwo samodzielnie (bez wspólników i podmiotów powiązanych) zatrudnia do 249 pracowników, a roczny obrót nie przekracza 50 mln EUR lub jego suma bilansowa nie przekracza 43 mln EUR oraz </a:t>
            </a:r>
          </a:p>
          <a:p>
            <a:pPr marL="0" lvl="1" indent="-285750">
              <a:lnSpc>
                <a:spcPct val="107000"/>
              </a:lnSpc>
              <a:spcBef>
                <a:spcPts val="30"/>
              </a:spcBef>
              <a:spcAft>
                <a:spcPts val="800"/>
              </a:spcAft>
              <a:buClr>
                <a:srgbClr val="008866"/>
              </a:buClr>
              <a:buFont typeface="+mj-lt"/>
              <a:buAutoNum type="alphaLcParenR"/>
            </a:pP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jest </a:t>
            </a:r>
            <a:r>
              <a:rPr lang="pl-PL" sz="1400" dirty="0" err="1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Mikroprzedsiębiorcą</a:t>
            </a: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pPr marL="0" lvl="1" indent="-285750">
              <a:lnSpc>
                <a:spcPct val="107000"/>
              </a:lnSpc>
              <a:spcBef>
                <a:spcPts val="30"/>
              </a:spcBef>
              <a:spcAft>
                <a:spcPts val="800"/>
              </a:spcAft>
              <a:buClr>
                <a:srgbClr val="008866"/>
              </a:buClr>
              <a:buFont typeface="+mj-lt"/>
              <a:buAutoNum type="alphaLcParenR"/>
            </a:pP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skorzystał z programu Tarcza finansowa Polskiego Funduszu Rozwoju dla Dużych Firm.</a:t>
            </a:r>
          </a:p>
        </p:txBody>
      </p:sp>
      <p:pic>
        <p:nvPicPr>
          <p:cNvPr id="39" name="Obraz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00" y="3879177"/>
            <a:ext cx="4406400" cy="5996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Prostokąt 18"/>
          <p:cNvSpPr/>
          <p:nvPr/>
        </p:nvSpPr>
        <p:spPr>
          <a:xfrm>
            <a:off x="6185518" y="4362499"/>
            <a:ext cx="3977054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Firma musi być wpisana do Krajowego Rejestru Sądowego (KRS) lub Centralnej Ewidencji i Informacji o Działalności Gospodarczej (</a:t>
            </a:r>
            <a:r>
              <a:rPr lang="pl-PL" sz="1200" dirty="0" err="1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CEiDG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aby móc dalej składać wniosek.</a:t>
            </a:r>
          </a:p>
        </p:txBody>
      </p:sp>
      <p:cxnSp>
        <p:nvCxnSpPr>
          <p:cNvPr id="40" name="Łącznik łamany 39"/>
          <p:cNvCxnSpPr/>
          <p:nvPr/>
        </p:nvCxnSpPr>
        <p:spPr>
          <a:xfrm rot="10800000">
            <a:off x="1096563" y="4595150"/>
            <a:ext cx="6947842" cy="821805"/>
          </a:xfrm>
          <a:prstGeom prst="bentConnector3">
            <a:avLst>
              <a:gd name="adj1" fmla="val 9997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Obraz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54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39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68814" y="1341072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0" name="Łącznik łamany 39"/>
          <p:cNvCxnSpPr/>
          <p:nvPr/>
        </p:nvCxnSpPr>
        <p:spPr>
          <a:xfrm rot="10800000" flipV="1">
            <a:off x="797444" y="1645061"/>
            <a:ext cx="5411970" cy="924652"/>
          </a:xfrm>
          <a:prstGeom prst="bentConnector3">
            <a:avLst>
              <a:gd name="adj1" fmla="val 1286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6860476" y="1637569"/>
            <a:ext cx="4973358" cy="590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wybrać odpowiednią odpowiedź przy tym oświadczeniu.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zaznaczenia opcji „NIE” pojawi się kolejny ekran. 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69488"/>
            <a:ext cx="4406400" cy="95438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34120"/>
            <a:ext cx="4406400" cy="214820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Łącznik łamany 23"/>
          <p:cNvCxnSpPr/>
          <p:nvPr/>
        </p:nvCxnSpPr>
        <p:spPr>
          <a:xfrm rot="10800000" flipV="1">
            <a:off x="797444" y="4518836"/>
            <a:ext cx="5298556" cy="802029"/>
          </a:xfrm>
          <a:prstGeom prst="bentConnector3">
            <a:avLst>
              <a:gd name="adj1" fmla="val 1107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6816460" y="4270582"/>
            <a:ext cx="4347522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odznaczyć akceptację tego oświadczenia, aby móc przejść dalej. 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42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4" y="1341072"/>
            <a:ext cx="4406400" cy="27491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39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58314" y="1203117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0" name="Łącznik łamany 39"/>
          <p:cNvCxnSpPr/>
          <p:nvPr/>
        </p:nvCxnSpPr>
        <p:spPr>
          <a:xfrm rot="10800000" flipV="1">
            <a:off x="5305647" y="1973540"/>
            <a:ext cx="1308998" cy="632469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6816460" y="1558043"/>
            <a:ext cx="4973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wypełnić pola dla których nie nastąpiło automatyczne zaczytanie danych. </a:t>
            </a:r>
          </a:p>
          <a:p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zaznaczeniu ikonki znaku zapytania „?” wyświetlą się podpowiedzi w zakresie wymaganych danych w ramach danego pola.</a:t>
            </a:r>
          </a:p>
        </p:txBody>
      </p:sp>
      <p:cxnSp>
        <p:nvCxnSpPr>
          <p:cNvPr id="24" name="Łącznik łamany 23"/>
          <p:cNvCxnSpPr/>
          <p:nvPr/>
        </p:nvCxnSpPr>
        <p:spPr>
          <a:xfrm rot="10800000" flipV="1">
            <a:off x="4476307" y="3168502"/>
            <a:ext cx="2138338" cy="297714"/>
          </a:xfrm>
          <a:prstGeom prst="bentConnector3">
            <a:avLst>
              <a:gd name="adj1" fmla="val 5000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6825928" y="1203117"/>
            <a:ext cx="4347522" cy="27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ADRES KORESPONDENCYJNY FIRMY</a:t>
            </a:r>
          </a:p>
        </p:txBody>
      </p:sp>
      <p:sp>
        <p:nvSpPr>
          <p:cNvPr id="5" name="Prostokąt 4"/>
          <p:cNvSpPr/>
          <p:nvPr/>
        </p:nvSpPr>
        <p:spPr>
          <a:xfrm>
            <a:off x="6814558" y="2961362"/>
            <a:ext cx="4721925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pole jest obowiązkowe i będzie wykorzystywane przez PFR do wszelkiej komunikacji z Beneficjentem.</a:t>
            </a:r>
          </a:p>
        </p:txBody>
      </p:sp>
      <p:sp>
        <p:nvSpPr>
          <p:cNvPr id="20" name="Freeform 37">
            <a:extLst>
              <a:ext uri="{FF2B5EF4-FFF2-40B4-BE49-F238E27FC236}">
                <a16:creationId xmlns:a16="http://schemas.microsoft.com/office/drawing/2014/main" id="{1E47C696-EE31-4A14-97B8-C8235C3A7358}"/>
              </a:ext>
            </a:extLst>
          </p:cNvPr>
          <p:cNvSpPr>
            <a:spLocks noEditPoints="1"/>
          </p:cNvSpPr>
          <p:nvPr/>
        </p:nvSpPr>
        <p:spPr bwMode="auto">
          <a:xfrm>
            <a:off x="8947170" y="3343282"/>
            <a:ext cx="336637" cy="375084"/>
          </a:xfrm>
          <a:custGeom>
            <a:avLst/>
            <a:gdLst>
              <a:gd name="T0" fmla="*/ 2147 w 5376"/>
              <a:gd name="T1" fmla="*/ 419 h 5990"/>
              <a:gd name="T2" fmla="*/ 2070 w 5376"/>
              <a:gd name="T3" fmla="*/ 1469 h 5990"/>
              <a:gd name="T4" fmla="*/ 1990 w 5376"/>
              <a:gd name="T5" fmla="*/ 4084 h 5990"/>
              <a:gd name="T6" fmla="*/ 1808 w 5376"/>
              <a:gd name="T7" fmla="*/ 4108 h 5990"/>
              <a:gd name="T8" fmla="*/ 1251 w 5376"/>
              <a:gd name="T9" fmla="*/ 3683 h 5990"/>
              <a:gd name="T10" fmla="*/ 1137 w 5376"/>
              <a:gd name="T11" fmla="*/ 3603 h 5990"/>
              <a:gd name="T12" fmla="*/ 907 w 5376"/>
              <a:gd name="T13" fmla="*/ 3502 h 5990"/>
              <a:gd name="T14" fmla="*/ 597 w 5376"/>
              <a:gd name="T15" fmla="*/ 3496 h 5990"/>
              <a:gd name="T16" fmla="*/ 486 w 5376"/>
              <a:gd name="T17" fmla="*/ 3696 h 5990"/>
              <a:gd name="T18" fmla="*/ 785 w 5376"/>
              <a:gd name="T19" fmla="*/ 4046 h 5990"/>
              <a:gd name="T20" fmla="*/ 1210 w 5376"/>
              <a:gd name="T21" fmla="*/ 4478 h 5990"/>
              <a:gd name="T22" fmla="*/ 1759 w 5376"/>
              <a:gd name="T23" fmla="*/ 4941 h 5990"/>
              <a:gd name="T24" fmla="*/ 2440 w 5376"/>
              <a:gd name="T25" fmla="*/ 5362 h 5990"/>
              <a:gd name="T26" fmla="*/ 3203 w 5376"/>
              <a:gd name="T27" fmla="*/ 5618 h 5990"/>
              <a:gd name="T28" fmla="*/ 3791 w 5376"/>
              <a:gd name="T29" fmla="*/ 5631 h 5990"/>
              <a:gd name="T30" fmla="*/ 4319 w 5376"/>
              <a:gd name="T31" fmla="*/ 5462 h 5990"/>
              <a:gd name="T32" fmla="*/ 4701 w 5376"/>
              <a:gd name="T33" fmla="*/ 5106 h 5990"/>
              <a:gd name="T34" fmla="*/ 4930 w 5376"/>
              <a:gd name="T35" fmla="*/ 4598 h 5990"/>
              <a:gd name="T36" fmla="*/ 5021 w 5376"/>
              <a:gd name="T37" fmla="*/ 4051 h 5990"/>
              <a:gd name="T38" fmla="*/ 5024 w 5376"/>
              <a:gd name="T39" fmla="*/ 3556 h 5990"/>
              <a:gd name="T40" fmla="*/ 4991 w 5376"/>
              <a:gd name="T41" fmla="*/ 3202 h 5990"/>
              <a:gd name="T42" fmla="*/ 4476 w 5376"/>
              <a:gd name="T43" fmla="*/ 2883 h 5990"/>
              <a:gd name="T44" fmla="*/ 3958 w 5376"/>
              <a:gd name="T45" fmla="*/ 2659 h 5990"/>
              <a:gd name="T46" fmla="*/ 3542 w 5376"/>
              <a:gd name="T47" fmla="*/ 2530 h 5990"/>
              <a:gd name="T48" fmla="*/ 3198 w 5376"/>
              <a:gd name="T49" fmla="*/ 2451 h 5990"/>
              <a:gd name="T50" fmla="*/ 2811 w 5376"/>
              <a:gd name="T51" fmla="*/ 2316 h 5990"/>
              <a:gd name="T52" fmla="*/ 2588 w 5376"/>
              <a:gd name="T53" fmla="*/ 614 h 5990"/>
              <a:gd name="T54" fmla="*/ 2512 w 5376"/>
              <a:gd name="T55" fmla="*/ 423 h 5990"/>
              <a:gd name="T56" fmla="*/ 2327 w 5376"/>
              <a:gd name="T57" fmla="*/ 0 h 5990"/>
              <a:gd name="T58" fmla="*/ 2693 w 5376"/>
              <a:gd name="T59" fmla="*/ 124 h 5990"/>
              <a:gd name="T60" fmla="*/ 2907 w 5376"/>
              <a:gd name="T61" fmla="*/ 438 h 5990"/>
              <a:gd name="T62" fmla="*/ 3268 w 5376"/>
              <a:gd name="T63" fmla="*/ 2113 h 5990"/>
              <a:gd name="T64" fmla="*/ 3635 w 5376"/>
              <a:gd name="T65" fmla="*/ 2196 h 5990"/>
              <a:gd name="T66" fmla="*/ 4092 w 5376"/>
              <a:gd name="T67" fmla="*/ 2340 h 5990"/>
              <a:gd name="T68" fmla="*/ 4667 w 5376"/>
              <a:gd name="T69" fmla="*/ 2592 h 5990"/>
              <a:gd name="T70" fmla="*/ 5260 w 5376"/>
              <a:gd name="T71" fmla="*/ 2922 h 5990"/>
              <a:gd name="T72" fmla="*/ 5318 w 5376"/>
              <a:gd name="T73" fmla="*/ 3053 h 5990"/>
              <a:gd name="T74" fmla="*/ 5352 w 5376"/>
              <a:gd name="T75" fmla="*/ 3315 h 5990"/>
              <a:gd name="T76" fmla="*/ 5376 w 5376"/>
              <a:gd name="T77" fmla="*/ 3761 h 5990"/>
              <a:gd name="T78" fmla="*/ 5342 w 5376"/>
              <a:gd name="T79" fmla="*/ 4309 h 5990"/>
              <a:gd name="T80" fmla="*/ 5198 w 5376"/>
              <a:gd name="T81" fmla="*/ 4886 h 5990"/>
              <a:gd name="T82" fmla="*/ 4903 w 5376"/>
              <a:gd name="T83" fmla="*/ 5413 h 5990"/>
              <a:gd name="T84" fmla="*/ 4435 w 5376"/>
              <a:gd name="T85" fmla="*/ 5792 h 5990"/>
              <a:gd name="T86" fmla="*/ 3823 w 5376"/>
              <a:gd name="T87" fmla="*/ 5974 h 5990"/>
              <a:gd name="T88" fmla="*/ 3192 w 5376"/>
              <a:gd name="T89" fmla="*/ 5965 h 5990"/>
              <a:gd name="T90" fmla="*/ 2345 w 5376"/>
              <a:gd name="T91" fmla="*/ 5700 h 5990"/>
              <a:gd name="T92" fmla="*/ 1437 w 5376"/>
              <a:gd name="T93" fmla="*/ 5130 h 5990"/>
              <a:gd name="T94" fmla="*/ 803 w 5376"/>
              <a:gd name="T95" fmla="*/ 4565 h 5990"/>
              <a:gd name="T96" fmla="*/ 439 w 5376"/>
              <a:gd name="T97" fmla="*/ 4177 h 5990"/>
              <a:gd name="T98" fmla="*/ 183 w 5376"/>
              <a:gd name="T99" fmla="*/ 3870 h 5990"/>
              <a:gd name="T100" fmla="*/ 49 w 5376"/>
              <a:gd name="T101" fmla="*/ 3694 h 5990"/>
              <a:gd name="T102" fmla="*/ 0 w 5376"/>
              <a:gd name="T103" fmla="*/ 3561 h 5990"/>
              <a:gd name="T104" fmla="*/ 198 w 5376"/>
              <a:gd name="T105" fmla="*/ 3315 h 5990"/>
              <a:gd name="T106" fmla="*/ 637 w 5376"/>
              <a:gd name="T107" fmla="*/ 3135 h 5990"/>
              <a:gd name="T108" fmla="*/ 1023 w 5376"/>
              <a:gd name="T109" fmla="*/ 3175 h 5990"/>
              <a:gd name="T110" fmla="*/ 1308 w 5376"/>
              <a:gd name="T111" fmla="*/ 3302 h 5990"/>
              <a:gd name="T112" fmla="*/ 1466 w 5376"/>
              <a:gd name="T113" fmla="*/ 3411 h 5990"/>
              <a:gd name="T114" fmla="*/ 1723 w 5376"/>
              <a:gd name="T115" fmla="*/ 586 h 5990"/>
              <a:gd name="T116" fmla="*/ 1779 w 5376"/>
              <a:gd name="T117" fmla="*/ 349 h 5990"/>
              <a:gd name="T118" fmla="*/ 2030 w 5376"/>
              <a:gd name="T119" fmla="*/ 76 h 5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6" h="5990">
                <a:moveTo>
                  <a:pt x="2329" y="347"/>
                </a:moveTo>
                <a:lnTo>
                  <a:pt x="2278" y="352"/>
                </a:lnTo>
                <a:lnTo>
                  <a:pt x="2229" y="367"/>
                </a:lnTo>
                <a:lnTo>
                  <a:pt x="2186" y="390"/>
                </a:lnTo>
                <a:lnTo>
                  <a:pt x="2147" y="419"/>
                </a:lnTo>
                <a:lnTo>
                  <a:pt x="2117" y="458"/>
                </a:lnTo>
                <a:lnTo>
                  <a:pt x="2093" y="499"/>
                </a:lnTo>
                <a:lnTo>
                  <a:pt x="2077" y="547"/>
                </a:lnTo>
                <a:lnTo>
                  <a:pt x="2070" y="599"/>
                </a:lnTo>
                <a:lnTo>
                  <a:pt x="2070" y="1469"/>
                </a:lnTo>
                <a:lnTo>
                  <a:pt x="2053" y="3952"/>
                </a:lnTo>
                <a:lnTo>
                  <a:pt x="2050" y="3990"/>
                </a:lnTo>
                <a:lnTo>
                  <a:pt x="2035" y="4026"/>
                </a:lnTo>
                <a:lnTo>
                  <a:pt x="2015" y="4057"/>
                </a:lnTo>
                <a:lnTo>
                  <a:pt x="1990" y="4084"/>
                </a:lnTo>
                <a:lnTo>
                  <a:pt x="1957" y="4106"/>
                </a:lnTo>
                <a:lnTo>
                  <a:pt x="1919" y="4119"/>
                </a:lnTo>
                <a:lnTo>
                  <a:pt x="1881" y="4122"/>
                </a:lnTo>
                <a:lnTo>
                  <a:pt x="1845" y="4119"/>
                </a:lnTo>
                <a:lnTo>
                  <a:pt x="1808" y="4108"/>
                </a:lnTo>
                <a:lnTo>
                  <a:pt x="1774" y="4088"/>
                </a:lnTo>
                <a:lnTo>
                  <a:pt x="1264" y="3694"/>
                </a:lnTo>
                <a:lnTo>
                  <a:pt x="1259" y="3690"/>
                </a:lnTo>
                <a:lnTo>
                  <a:pt x="1255" y="3687"/>
                </a:lnTo>
                <a:lnTo>
                  <a:pt x="1251" y="3683"/>
                </a:lnTo>
                <a:lnTo>
                  <a:pt x="1241" y="3674"/>
                </a:lnTo>
                <a:lnTo>
                  <a:pt x="1222" y="3661"/>
                </a:lnTo>
                <a:lnTo>
                  <a:pt x="1199" y="3643"/>
                </a:lnTo>
                <a:lnTo>
                  <a:pt x="1172" y="3625"/>
                </a:lnTo>
                <a:lnTo>
                  <a:pt x="1137" y="3603"/>
                </a:lnTo>
                <a:lnTo>
                  <a:pt x="1099" y="3581"/>
                </a:lnTo>
                <a:lnTo>
                  <a:pt x="1056" y="3560"/>
                </a:lnTo>
                <a:lnTo>
                  <a:pt x="1008" y="3538"/>
                </a:lnTo>
                <a:lnTo>
                  <a:pt x="959" y="3518"/>
                </a:lnTo>
                <a:lnTo>
                  <a:pt x="907" y="3502"/>
                </a:lnTo>
                <a:lnTo>
                  <a:pt x="851" y="3489"/>
                </a:lnTo>
                <a:lnTo>
                  <a:pt x="794" y="3480"/>
                </a:lnTo>
                <a:lnTo>
                  <a:pt x="735" y="3478"/>
                </a:lnTo>
                <a:lnTo>
                  <a:pt x="664" y="3482"/>
                </a:lnTo>
                <a:lnTo>
                  <a:pt x="597" y="3496"/>
                </a:lnTo>
                <a:lnTo>
                  <a:pt x="530" y="3520"/>
                </a:lnTo>
                <a:lnTo>
                  <a:pt x="466" y="3552"/>
                </a:lnTo>
                <a:lnTo>
                  <a:pt x="404" y="3594"/>
                </a:lnTo>
                <a:lnTo>
                  <a:pt x="443" y="3641"/>
                </a:lnTo>
                <a:lnTo>
                  <a:pt x="486" y="3696"/>
                </a:lnTo>
                <a:lnTo>
                  <a:pt x="535" y="3757"/>
                </a:lnTo>
                <a:lnTo>
                  <a:pt x="589" y="3823"/>
                </a:lnTo>
                <a:lnTo>
                  <a:pt x="649" y="3894"/>
                </a:lnTo>
                <a:lnTo>
                  <a:pt x="715" y="3968"/>
                </a:lnTo>
                <a:lnTo>
                  <a:pt x="785" y="4046"/>
                </a:lnTo>
                <a:lnTo>
                  <a:pt x="862" y="4130"/>
                </a:lnTo>
                <a:lnTo>
                  <a:pt x="941" y="4213"/>
                </a:lnTo>
                <a:lnTo>
                  <a:pt x="1027" y="4300"/>
                </a:lnTo>
                <a:lnTo>
                  <a:pt x="1115" y="4389"/>
                </a:lnTo>
                <a:lnTo>
                  <a:pt x="1210" y="4478"/>
                </a:lnTo>
                <a:lnTo>
                  <a:pt x="1306" y="4567"/>
                </a:lnTo>
                <a:lnTo>
                  <a:pt x="1409" y="4660"/>
                </a:lnTo>
                <a:lnTo>
                  <a:pt x="1520" y="4754"/>
                </a:lnTo>
                <a:lnTo>
                  <a:pt x="1636" y="4848"/>
                </a:lnTo>
                <a:lnTo>
                  <a:pt x="1759" y="4941"/>
                </a:lnTo>
                <a:lnTo>
                  <a:pt x="1886" y="5033"/>
                </a:lnTo>
                <a:lnTo>
                  <a:pt x="2017" y="5122"/>
                </a:lnTo>
                <a:lnTo>
                  <a:pt x="2155" y="5206"/>
                </a:lnTo>
                <a:lnTo>
                  <a:pt x="2294" y="5288"/>
                </a:lnTo>
                <a:lnTo>
                  <a:pt x="2440" y="5362"/>
                </a:lnTo>
                <a:lnTo>
                  <a:pt x="2586" y="5431"/>
                </a:lnTo>
                <a:lnTo>
                  <a:pt x="2737" y="5491"/>
                </a:lnTo>
                <a:lnTo>
                  <a:pt x="2889" y="5543"/>
                </a:lnTo>
                <a:lnTo>
                  <a:pt x="3045" y="5585"/>
                </a:lnTo>
                <a:lnTo>
                  <a:pt x="3203" y="5618"/>
                </a:lnTo>
                <a:lnTo>
                  <a:pt x="3363" y="5638"/>
                </a:lnTo>
                <a:lnTo>
                  <a:pt x="3522" y="5645"/>
                </a:lnTo>
                <a:lnTo>
                  <a:pt x="3540" y="5645"/>
                </a:lnTo>
                <a:lnTo>
                  <a:pt x="3667" y="5642"/>
                </a:lnTo>
                <a:lnTo>
                  <a:pt x="3791" y="5631"/>
                </a:lnTo>
                <a:lnTo>
                  <a:pt x="3909" y="5612"/>
                </a:lnTo>
                <a:lnTo>
                  <a:pt x="4019" y="5585"/>
                </a:lnTo>
                <a:lnTo>
                  <a:pt x="4125" y="5553"/>
                </a:lnTo>
                <a:lnTo>
                  <a:pt x="4224" y="5511"/>
                </a:lnTo>
                <a:lnTo>
                  <a:pt x="4319" y="5462"/>
                </a:lnTo>
                <a:lnTo>
                  <a:pt x="4406" y="5406"/>
                </a:lnTo>
                <a:lnTo>
                  <a:pt x="4489" y="5344"/>
                </a:lnTo>
                <a:lnTo>
                  <a:pt x="4565" y="5273"/>
                </a:lnTo>
                <a:lnTo>
                  <a:pt x="4634" y="5195"/>
                </a:lnTo>
                <a:lnTo>
                  <a:pt x="4701" y="5106"/>
                </a:lnTo>
                <a:lnTo>
                  <a:pt x="4761" y="5012"/>
                </a:lnTo>
                <a:lnTo>
                  <a:pt x="4812" y="4914"/>
                </a:lnTo>
                <a:lnTo>
                  <a:pt x="4857" y="4812"/>
                </a:lnTo>
                <a:lnTo>
                  <a:pt x="4897" y="4707"/>
                </a:lnTo>
                <a:lnTo>
                  <a:pt x="4930" y="4598"/>
                </a:lnTo>
                <a:lnTo>
                  <a:pt x="4957" y="4489"/>
                </a:lnTo>
                <a:lnTo>
                  <a:pt x="4979" y="4380"/>
                </a:lnTo>
                <a:lnTo>
                  <a:pt x="4997" y="4269"/>
                </a:lnTo>
                <a:lnTo>
                  <a:pt x="5010" y="4160"/>
                </a:lnTo>
                <a:lnTo>
                  <a:pt x="5021" y="4051"/>
                </a:lnTo>
                <a:lnTo>
                  <a:pt x="5026" y="3944"/>
                </a:lnTo>
                <a:lnTo>
                  <a:pt x="5030" y="3841"/>
                </a:lnTo>
                <a:lnTo>
                  <a:pt x="5030" y="3741"/>
                </a:lnTo>
                <a:lnTo>
                  <a:pt x="5028" y="3647"/>
                </a:lnTo>
                <a:lnTo>
                  <a:pt x="5024" y="3556"/>
                </a:lnTo>
                <a:lnTo>
                  <a:pt x="5019" y="3471"/>
                </a:lnTo>
                <a:lnTo>
                  <a:pt x="5011" y="3393"/>
                </a:lnTo>
                <a:lnTo>
                  <a:pt x="5004" y="3320"/>
                </a:lnTo>
                <a:lnTo>
                  <a:pt x="4997" y="3258"/>
                </a:lnTo>
                <a:lnTo>
                  <a:pt x="4991" y="3202"/>
                </a:lnTo>
                <a:lnTo>
                  <a:pt x="4984" y="3157"/>
                </a:lnTo>
                <a:lnTo>
                  <a:pt x="4848" y="3079"/>
                </a:lnTo>
                <a:lnTo>
                  <a:pt x="4718" y="3008"/>
                </a:lnTo>
                <a:lnTo>
                  <a:pt x="4594" y="2942"/>
                </a:lnTo>
                <a:lnTo>
                  <a:pt x="4476" y="2883"/>
                </a:lnTo>
                <a:lnTo>
                  <a:pt x="4362" y="2828"/>
                </a:lnTo>
                <a:lnTo>
                  <a:pt x="4255" y="2779"/>
                </a:lnTo>
                <a:lnTo>
                  <a:pt x="4152" y="2736"/>
                </a:lnTo>
                <a:lnTo>
                  <a:pt x="4052" y="2696"/>
                </a:lnTo>
                <a:lnTo>
                  <a:pt x="3958" y="2659"/>
                </a:lnTo>
                <a:lnTo>
                  <a:pt x="3867" y="2627"/>
                </a:lnTo>
                <a:lnTo>
                  <a:pt x="3782" y="2598"/>
                </a:lnTo>
                <a:lnTo>
                  <a:pt x="3698" y="2572"/>
                </a:lnTo>
                <a:lnTo>
                  <a:pt x="3618" y="2550"/>
                </a:lnTo>
                <a:lnTo>
                  <a:pt x="3542" y="2530"/>
                </a:lnTo>
                <a:lnTo>
                  <a:pt x="3468" y="2510"/>
                </a:lnTo>
                <a:lnTo>
                  <a:pt x="3397" y="2494"/>
                </a:lnTo>
                <a:lnTo>
                  <a:pt x="3328" y="2480"/>
                </a:lnTo>
                <a:lnTo>
                  <a:pt x="3261" y="2465"/>
                </a:lnTo>
                <a:lnTo>
                  <a:pt x="3198" y="2451"/>
                </a:lnTo>
                <a:lnTo>
                  <a:pt x="3049" y="2420"/>
                </a:lnTo>
                <a:lnTo>
                  <a:pt x="2909" y="2385"/>
                </a:lnTo>
                <a:lnTo>
                  <a:pt x="2871" y="2371"/>
                </a:lnTo>
                <a:lnTo>
                  <a:pt x="2837" y="2347"/>
                </a:lnTo>
                <a:lnTo>
                  <a:pt x="2811" y="2316"/>
                </a:lnTo>
                <a:lnTo>
                  <a:pt x="2791" y="2280"/>
                </a:lnTo>
                <a:lnTo>
                  <a:pt x="2782" y="2240"/>
                </a:lnTo>
                <a:lnTo>
                  <a:pt x="2588" y="626"/>
                </a:lnTo>
                <a:lnTo>
                  <a:pt x="2588" y="619"/>
                </a:lnTo>
                <a:lnTo>
                  <a:pt x="2588" y="614"/>
                </a:lnTo>
                <a:lnTo>
                  <a:pt x="2588" y="606"/>
                </a:lnTo>
                <a:lnTo>
                  <a:pt x="2583" y="554"/>
                </a:lnTo>
                <a:lnTo>
                  <a:pt x="2566" y="507"/>
                </a:lnTo>
                <a:lnTo>
                  <a:pt x="2543" y="461"/>
                </a:lnTo>
                <a:lnTo>
                  <a:pt x="2512" y="423"/>
                </a:lnTo>
                <a:lnTo>
                  <a:pt x="2474" y="392"/>
                </a:lnTo>
                <a:lnTo>
                  <a:pt x="2430" y="369"/>
                </a:lnTo>
                <a:lnTo>
                  <a:pt x="2381" y="352"/>
                </a:lnTo>
                <a:lnTo>
                  <a:pt x="2329" y="347"/>
                </a:lnTo>
                <a:close/>
                <a:moveTo>
                  <a:pt x="2327" y="0"/>
                </a:moveTo>
                <a:lnTo>
                  <a:pt x="2409" y="6"/>
                </a:lnTo>
                <a:lnTo>
                  <a:pt x="2487" y="22"/>
                </a:lnTo>
                <a:lnTo>
                  <a:pt x="2559" y="47"/>
                </a:lnTo>
                <a:lnTo>
                  <a:pt x="2630" y="82"/>
                </a:lnTo>
                <a:lnTo>
                  <a:pt x="2693" y="124"/>
                </a:lnTo>
                <a:lnTo>
                  <a:pt x="2751" y="174"/>
                </a:lnTo>
                <a:lnTo>
                  <a:pt x="2802" y="231"/>
                </a:lnTo>
                <a:lnTo>
                  <a:pt x="2846" y="294"/>
                </a:lnTo>
                <a:lnTo>
                  <a:pt x="2880" y="363"/>
                </a:lnTo>
                <a:lnTo>
                  <a:pt x="2907" y="438"/>
                </a:lnTo>
                <a:lnTo>
                  <a:pt x="2926" y="514"/>
                </a:lnTo>
                <a:lnTo>
                  <a:pt x="2931" y="596"/>
                </a:lnTo>
                <a:lnTo>
                  <a:pt x="3112" y="2080"/>
                </a:lnTo>
                <a:lnTo>
                  <a:pt x="3189" y="2097"/>
                </a:lnTo>
                <a:lnTo>
                  <a:pt x="3268" y="2113"/>
                </a:lnTo>
                <a:lnTo>
                  <a:pt x="3336" y="2127"/>
                </a:lnTo>
                <a:lnTo>
                  <a:pt x="3406" y="2142"/>
                </a:lnTo>
                <a:lnTo>
                  <a:pt x="3479" y="2158"/>
                </a:lnTo>
                <a:lnTo>
                  <a:pt x="3555" y="2176"/>
                </a:lnTo>
                <a:lnTo>
                  <a:pt x="3635" y="2196"/>
                </a:lnTo>
                <a:lnTo>
                  <a:pt x="3718" y="2218"/>
                </a:lnTo>
                <a:lnTo>
                  <a:pt x="3805" y="2244"/>
                </a:lnTo>
                <a:lnTo>
                  <a:pt x="3896" y="2273"/>
                </a:lnTo>
                <a:lnTo>
                  <a:pt x="3992" y="2305"/>
                </a:lnTo>
                <a:lnTo>
                  <a:pt x="4092" y="2340"/>
                </a:lnTo>
                <a:lnTo>
                  <a:pt x="4197" y="2380"/>
                </a:lnTo>
                <a:lnTo>
                  <a:pt x="4306" y="2425"/>
                </a:lnTo>
                <a:lnTo>
                  <a:pt x="4420" y="2476"/>
                </a:lnTo>
                <a:lnTo>
                  <a:pt x="4542" y="2530"/>
                </a:lnTo>
                <a:lnTo>
                  <a:pt x="4667" y="2592"/>
                </a:lnTo>
                <a:lnTo>
                  <a:pt x="4797" y="2659"/>
                </a:lnTo>
                <a:lnTo>
                  <a:pt x="4935" y="2732"/>
                </a:lnTo>
                <a:lnTo>
                  <a:pt x="5080" y="2814"/>
                </a:lnTo>
                <a:lnTo>
                  <a:pt x="5231" y="2901"/>
                </a:lnTo>
                <a:lnTo>
                  <a:pt x="5260" y="2922"/>
                </a:lnTo>
                <a:lnTo>
                  <a:pt x="5283" y="2950"/>
                </a:lnTo>
                <a:lnTo>
                  <a:pt x="5300" y="2981"/>
                </a:lnTo>
                <a:lnTo>
                  <a:pt x="5311" y="3017"/>
                </a:lnTo>
                <a:lnTo>
                  <a:pt x="5313" y="3030"/>
                </a:lnTo>
                <a:lnTo>
                  <a:pt x="5318" y="3053"/>
                </a:lnTo>
                <a:lnTo>
                  <a:pt x="5323" y="3088"/>
                </a:lnTo>
                <a:lnTo>
                  <a:pt x="5329" y="3131"/>
                </a:lnTo>
                <a:lnTo>
                  <a:pt x="5336" y="3184"/>
                </a:lnTo>
                <a:lnTo>
                  <a:pt x="5345" y="3246"/>
                </a:lnTo>
                <a:lnTo>
                  <a:pt x="5352" y="3315"/>
                </a:lnTo>
                <a:lnTo>
                  <a:pt x="5360" y="3393"/>
                </a:lnTo>
                <a:lnTo>
                  <a:pt x="5365" y="3476"/>
                </a:lnTo>
                <a:lnTo>
                  <a:pt x="5371" y="3565"/>
                </a:lnTo>
                <a:lnTo>
                  <a:pt x="5374" y="3661"/>
                </a:lnTo>
                <a:lnTo>
                  <a:pt x="5376" y="3761"/>
                </a:lnTo>
                <a:lnTo>
                  <a:pt x="5376" y="3865"/>
                </a:lnTo>
                <a:lnTo>
                  <a:pt x="5372" y="3972"/>
                </a:lnTo>
                <a:lnTo>
                  <a:pt x="5365" y="4082"/>
                </a:lnTo>
                <a:lnTo>
                  <a:pt x="5354" y="4195"/>
                </a:lnTo>
                <a:lnTo>
                  <a:pt x="5342" y="4309"/>
                </a:lnTo>
                <a:lnTo>
                  <a:pt x="5323" y="4425"/>
                </a:lnTo>
                <a:lnTo>
                  <a:pt x="5300" y="4542"/>
                </a:lnTo>
                <a:lnTo>
                  <a:pt x="5271" y="4658"/>
                </a:lnTo>
                <a:lnTo>
                  <a:pt x="5238" y="4772"/>
                </a:lnTo>
                <a:lnTo>
                  <a:pt x="5198" y="4886"/>
                </a:lnTo>
                <a:lnTo>
                  <a:pt x="5153" y="4999"/>
                </a:lnTo>
                <a:lnTo>
                  <a:pt x="5102" y="5108"/>
                </a:lnTo>
                <a:lnTo>
                  <a:pt x="5042" y="5213"/>
                </a:lnTo>
                <a:lnTo>
                  <a:pt x="4977" y="5315"/>
                </a:lnTo>
                <a:lnTo>
                  <a:pt x="4903" y="5413"/>
                </a:lnTo>
                <a:lnTo>
                  <a:pt x="4821" y="5504"/>
                </a:lnTo>
                <a:lnTo>
                  <a:pt x="4732" y="5589"/>
                </a:lnTo>
                <a:lnTo>
                  <a:pt x="4640" y="5663"/>
                </a:lnTo>
                <a:lnTo>
                  <a:pt x="4540" y="5732"/>
                </a:lnTo>
                <a:lnTo>
                  <a:pt x="4435" y="5792"/>
                </a:lnTo>
                <a:lnTo>
                  <a:pt x="4324" y="5845"/>
                </a:lnTo>
                <a:lnTo>
                  <a:pt x="4208" y="5888"/>
                </a:lnTo>
                <a:lnTo>
                  <a:pt x="4085" y="5925"/>
                </a:lnTo>
                <a:lnTo>
                  <a:pt x="3958" y="5954"/>
                </a:lnTo>
                <a:lnTo>
                  <a:pt x="3823" y="5974"/>
                </a:lnTo>
                <a:lnTo>
                  <a:pt x="3684" y="5986"/>
                </a:lnTo>
                <a:lnTo>
                  <a:pt x="3540" y="5990"/>
                </a:lnTo>
                <a:lnTo>
                  <a:pt x="3521" y="5990"/>
                </a:lnTo>
                <a:lnTo>
                  <a:pt x="3357" y="5983"/>
                </a:lnTo>
                <a:lnTo>
                  <a:pt x="3192" y="5965"/>
                </a:lnTo>
                <a:lnTo>
                  <a:pt x="3025" y="5934"/>
                </a:lnTo>
                <a:lnTo>
                  <a:pt x="2857" y="5892"/>
                </a:lnTo>
                <a:lnTo>
                  <a:pt x="2686" y="5839"/>
                </a:lnTo>
                <a:lnTo>
                  <a:pt x="2518" y="5776"/>
                </a:lnTo>
                <a:lnTo>
                  <a:pt x="2345" y="5700"/>
                </a:lnTo>
                <a:lnTo>
                  <a:pt x="2171" y="5612"/>
                </a:lnTo>
                <a:lnTo>
                  <a:pt x="1990" y="5511"/>
                </a:lnTo>
                <a:lnTo>
                  <a:pt x="1807" y="5395"/>
                </a:lnTo>
                <a:lnTo>
                  <a:pt x="1622" y="5268"/>
                </a:lnTo>
                <a:lnTo>
                  <a:pt x="1437" y="5130"/>
                </a:lnTo>
                <a:lnTo>
                  <a:pt x="1251" y="4979"/>
                </a:lnTo>
                <a:lnTo>
                  <a:pt x="1068" y="4817"/>
                </a:lnTo>
                <a:lnTo>
                  <a:pt x="976" y="4732"/>
                </a:lnTo>
                <a:lnTo>
                  <a:pt x="889" y="4649"/>
                </a:lnTo>
                <a:lnTo>
                  <a:pt x="803" y="4565"/>
                </a:lnTo>
                <a:lnTo>
                  <a:pt x="724" y="4483"/>
                </a:lnTo>
                <a:lnTo>
                  <a:pt x="646" y="4404"/>
                </a:lnTo>
                <a:lnTo>
                  <a:pt x="573" y="4326"/>
                </a:lnTo>
                <a:lnTo>
                  <a:pt x="504" y="4249"/>
                </a:lnTo>
                <a:lnTo>
                  <a:pt x="439" y="4177"/>
                </a:lnTo>
                <a:lnTo>
                  <a:pt x="379" y="4108"/>
                </a:lnTo>
                <a:lnTo>
                  <a:pt x="323" y="4041"/>
                </a:lnTo>
                <a:lnTo>
                  <a:pt x="272" y="3979"/>
                </a:lnTo>
                <a:lnTo>
                  <a:pt x="225" y="3923"/>
                </a:lnTo>
                <a:lnTo>
                  <a:pt x="183" y="3870"/>
                </a:lnTo>
                <a:lnTo>
                  <a:pt x="145" y="3823"/>
                </a:lnTo>
                <a:lnTo>
                  <a:pt x="114" y="3781"/>
                </a:lnTo>
                <a:lnTo>
                  <a:pt x="87" y="3747"/>
                </a:lnTo>
                <a:lnTo>
                  <a:pt x="65" y="3718"/>
                </a:lnTo>
                <a:lnTo>
                  <a:pt x="49" y="3694"/>
                </a:lnTo>
                <a:lnTo>
                  <a:pt x="38" y="3679"/>
                </a:lnTo>
                <a:lnTo>
                  <a:pt x="33" y="3672"/>
                </a:lnTo>
                <a:lnTo>
                  <a:pt x="13" y="3638"/>
                </a:lnTo>
                <a:lnTo>
                  <a:pt x="2" y="3600"/>
                </a:lnTo>
                <a:lnTo>
                  <a:pt x="0" y="3561"/>
                </a:lnTo>
                <a:lnTo>
                  <a:pt x="7" y="3523"/>
                </a:lnTo>
                <a:lnTo>
                  <a:pt x="22" y="3489"/>
                </a:lnTo>
                <a:lnTo>
                  <a:pt x="45" y="3456"/>
                </a:lnTo>
                <a:lnTo>
                  <a:pt x="120" y="3380"/>
                </a:lnTo>
                <a:lnTo>
                  <a:pt x="198" y="3315"/>
                </a:lnTo>
                <a:lnTo>
                  <a:pt x="279" y="3258"/>
                </a:lnTo>
                <a:lnTo>
                  <a:pt x="365" y="3213"/>
                </a:lnTo>
                <a:lnTo>
                  <a:pt x="453" y="3177"/>
                </a:lnTo>
                <a:lnTo>
                  <a:pt x="544" y="3151"/>
                </a:lnTo>
                <a:lnTo>
                  <a:pt x="637" y="3135"/>
                </a:lnTo>
                <a:lnTo>
                  <a:pt x="733" y="3129"/>
                </a:lnTo>
                <a:lnTo>
                  <a:pt x="811" y="3133"/>
                </a:lnTo>
                <a:lnTo>
                  <a:pt x="883" y="3142"/>
                </a:lnTo>
                <a:lnTo>
                  <a:pt x="956" y="3157"/>
                </a:lnTo>
                <a:lnTo>
                  <a:pt x="1023" y="3175"/>
                </a:lnTo>
                <a:lnTo>
                  <a:pt x="1088" y="3197"/>
                </a:lnTo>
                <a:lnTo>
                  <a:pt x="1150" y="3222"/>
                </a:lnTo>
                <a:lnTo>
                  <a:pt x="1206" y="3247"/>
                </a:lnTo>
                <a:lnTo>
                  <a:pt x="1259" y="3275"/>
                </a:lnTo>
                <a:lnTo>
                  <a:pt x="1308" y="3302"/>
                </a:lnTo>
                <a:lnTo>
                  <a:pt x="1351" y="3329"/>
                </a:lnTo>
                <a:lnTo>
                  <a:pt x="1388" y="3353"/>
                </a:lnTo>
                <a:lnTo>
                  <a:pt x="1420" y="3376"/>
                </a:lnTo>
                <a:lnTo>
                  <a:pt x="1446" y="3396"/>
                </a:lnTo>
                <a:lnTo>
                  <a:pt x="1466" y="3411"/>
                </a:lnTo>
                <a:lnTo>
                  <a:pt x="1478" y="3422"/>
                </a:lnTo>
                <a:lnTo>
                  <a:pt x="1709" y="3600"/>
                </a:lnTo>
                <a:lnTo>
                  <a:pt x="1721" y="1467"/>
                </a:lnTo>
                <a:lnTo>
                  <a:pt x="1721" y="592"/>
                </a:lnTo>
                <a:lnTo>
                  <a:pt x="1723" y="586"/>
                </a:lnTo>
                <a:lnTo>
                  <a:pt x="1723" y="581"/>
                </a:lnTo>
                <a:lnTo>
                  <a:pt x="1723" y="574"/>
                </a:lnTo>
                <a:lnTo>
                  <a:pt x="1732" y="496"/>
                </a:lnTo>
                <a:lnTo>
                  <a:pt x="1752" y="419"/>
                </a:lnTo>
                <a:lnTo>
                  <a:pt x="1779" y="349"/>
                </a:lnTo>
                <a:lnTo>
                  <a:pt x="1816" y="282"/>
                </a:lnTo>
                <a:lnTo>
                  <a:pt x="1859" y="222"/>
                </a:lnTo>
                <a:lnTo>
                  <a:pt x="1910" y="165"/>
                </a:lnTo>
                <a:lnTo>
                  <a:pt x="1968" y="118"/>
                </a:lnTo>
                <a:lnTo>
                  <a:pt x="2030" y="76"/>
                </a:lnTo>
                <a:lnTo>
                  <a:pt x="2099" y="44"/>
                </a:lnTo>
                <a:lnTo>
                  <a:pt x="2171" y="20"/>
                </a:lnTo>
                <a:lnTo>
                  <a:pt x="2247" y="6"/>
                </a:lnTo>
                <a:lnTo>
                  <a:pt x="2327" y="0"/>
                </a:lnTo>
                <a:close/>
              </a:path>
            </a:pathLst>
          </a:custGeom>
          <a:solidFill>
            <a:srgbClr val="F379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953385" y="4939075"/>
            <a:ext cx="2931043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„Wróć” zostaniesz przekierowany na poprzedni ekran.</a:t>
            </a:r>
          </a:p>
        </p:txBody>
      </p:sp>
      <p:cxnSp>
        <p:nvCxnSpPr>
          <p:cNvPr id="25" name="Łącznik łamany 24"/>
          <p:cNvCxnSpPr/>
          <p:nvPr/>
        </p:nvCxnSpPr>
        <p:spPr>
          <a:xfrm rot="10800000">
            <a:off x="5195148" y="3910062"/>
            <a:ext cx="1499347" cy="700169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łamany 25"/>
          <p:cNvCxnSpPr/>
          <p:nvPr/>
        </p:nvCxnSpPr>
        <p:spPr>
          <a:xfrm rot="5400000" flipH="1" flipV="1">
            <a:off x="426149" y="4619937"/>
            <a:ext cx="903767" cy="150705"/>
          </a:xfrm>
          <a:prstGeom prst="bentConnector3">
            <a:avLst>
              <a:gd name="adj1" fmla="val 5000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/>
          <p:cNvSpPr/>
          <p:nvPr/>
        </p:nvSpPr>
        <p:spPr>
          <a:xfrm>
            <a:off x="6812960" y="4418600"/>
            <a:ext cx="4044125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„Dalej” zostaniesz przekierowany na kolejny ekran</a:t>
            </a: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08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08" y="3567606"/>
            <a:ext cx="4406900" cy="23685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36" y="1114669"/>
            <a:ext cx="4406400" cy="212270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39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58314" y="1203117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0" name="Łącznik łamany 39"/>
          <p:cNvCxnSpPr/>
          <p:nvPr/>
        </p:nvCxnSpPr>
        <p:spPr>
          <a:xfrm rot="10800000" flipV="1">
            <a:off x="3381153" y="1760877"/>
            <a:ext cx="3122992" cy="344438"/>
          </a:xfrm>
          <a:prstGeom prst="bentConnector3">
            <a:avLst>
              <a:gd name="adj1" fmla="val 12549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6825928" y="1203117"/>
            <a:ext cx="4347522" cy="27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ZATRUDNIENIE I OBROTY</a:t>
            </a:r>
          </a:p>
        </p:txBody>
      </p:sp>
      <p:sp>
        <p:nvSpPr>
          <p:cNvPr id="5" name="Prostokąt 4"/>
          <p:cNvSpPr/>
          <p:nvPr/>
        </p:nvSpPr>
        <p:spPr>
          <a:xfrm>
            <a:off x="6825928" y="1475945"/>
            <a:ext cx="50437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podać liczbę pracowników zatrudnionych przez przedsiębiorcę na dzień  31.12.2019 r. - nie więcej niż 249 pracowników.</a:t>
            </a: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potrzeby ustalenia statusu MŚP przez pracownika należy rozumieć osobę zatrudnioną na podstawie umowy o pracę, przy czym za pracowników nie uważa się pracowników na urlopach macierzyńskich, ojcowskich, rodzicielskich, wychowawczych lub zatrudnionych w celu przygotowania zawodowego.</a:t>
            </a: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braku jakiegokolwiek pracownika na tę datę – należy w tym polu wpisać „0” i w kolejnym polu należy podać liczbę pracowników na dzień 31 lipca 2020 r.</a:t>
            </a:r>
          </a:p>
        </p:txBody>
      </p:sp>
      <p:sp>
        <p:nvSpPr>
          <p:cNvPr id="2" name="Prostokąt 1"/>
          <p:cNvSpPr/>
          <p:nvPr/>
        </p:nvSpPr>
        <p:spPr>
          <a:xfrm>
            <a:off x="508354" y="3506747"/>
            <a:ext cx="6096000" cy="28992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podać wartość (netto w PLN) obrotów gospodarczych i sumy bilansowej w 2019 roku w celu ustalenia statusu MŚP. O tym, czy firma kwalifikuje się jako MŚP decydują dwa czynniki. Pierwszym jest zatrudnienie, natomiast drugim roczny obrót za 2019 r. nie przekraczał 50 mln EUR lub suma bilansowa w 2019 r. nie przekraczała 43 mln EUR. Przy czym wystarczy tylko, aby jeden z elementów kryterium finansowego nie przekraczał limitu przewidzianego dla MŚP, aby cały warunek kryterium finansowego został spełniony.</a:t>
            </a:r>
          </a:p>
          <a:p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</a:t>
            </a:r>
          </a:p>
          <a:p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Przedsiębiorca zatrudniający 100 pracowników, którego obrót wynosi 60 mln EUR, a suma bilansowa 30 mln EUR, jest MŚP, gdyż jeden z elementów stanowiących kryterium finansowe mieści się w granicach ustalonych przez PFR. Biorąc pod uwagę wyłącznie kryterium finansowe, podmiot nie będzie MŚP, tylko wtedy, gdy obie wartości (obrót i suma bilansowa) będą powyżej progów ustalonych przez PFR. </a:t>
            </a: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30"/>
              </a:spcBef>
              <a:spcAft>
                <a:spcPts val="38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</p:txBody>
      </p:sp>
      <p:sp>
        <p:nvSpPr>
          <p:cNvPr id="21" name="Freeform 69">
            <a:extLst>
              <a:ext uri="{FF2B5EF4-FFF2-40B4-BE49-F238E27FC236}">
                <a16:creationId xmlns:a16="http://schemas.microsoft.com/office/drawing/2014/main" id="{D1F292A6-EFE7-4135-946E-2D9EEDC1592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298048" y="4884212"/>
            <a:ext cx="251666" cy="252000"/>
          </a:xfrm>
          <a:custGeom>
            <a:avLst/>
            <a:gdLst>
              <a:gd name="T0" fmla="*/ 1494 w 6003"/>
              <a:gd name="T1" fmla="*/ 4774 h 6011"/>
              <a:gd name="T2" fmla="*/ 5194 w 6003"/>
              <a:gd name="T3" fmla="*/ 2199 h 6011"/>
              <a:gd name="T4" fmla="*/ 3807 w 6003"/>
              <a:gd name="T5" fmla="*/ 812 h 6011"/>
              <a:gd name="T6" fmla="*/ 1248 w 6003"/>
              <a:gd name="T7" fmla="*/ 4529 h 6011"/>
              <a:gd name="T8" fmla="*/ 3807 w 6003"/>
              <a:gd name="T9" fmla="*/ 812 h 6011"/>
              <a:gd name="T10" fmla="*/ 4580 w 6003"/>
              <a:gd name="T11" fmla="*/ 350 h 6011"/>
              <a:gd name="T12" fmla="*/ 4390 w 6003"/>
              <a:gd name="T13" fmla="*/ 388 h 6011"/>
              <a:gd name="T14" fmla="*/ 4213 w 6003"/>
              <a:gd name="T15" fmla="*/ 461 h 6011"/>
              <a:gd name="T16" fmla="*/ 4054 w 6003"/>
              <a:gd name="T17" fmla="*/ 569 h 6011"/>
              <a:gd name="T18" fmla="*/ 5491 w 6003"/>
              <a:gd name="T19" fmla="*/ 1873 h 6011"/>
              <a:gd name="T20" fmla="*/ 5583 w 6003"/>
              <a:gd name="T21" fmla="*/ 1705 h 6011"/>
              <a:gd name="T22" fmla="*/ 5638 w 6003"/>
              <a:gd name="T23" fmla="*/ 1522 h 6011"/>
              <a:gd name="T24" fmla="*/ 5658 w 6003"/>
              <a:gd name="T25" fmla="*/ 1326 h 6011"/>
              <a:gd name="T26" fmla="*/ 5639 w 6003"/>
              <a:gd name="T27" fmla="*/ 1132 h 6011"/>
              <a:gd name="T28" fmla="*/ 5585 w 6003"/>
              <a:gd name="T29" fmla="*/ 949 h 6011"/>
              <a:gd name="T30" fmla="*/ 5493 w 6003"/>
              <a:gd name="T31" fmla="*/ 781 h 6011"/>
              <a:gd name="T32" fmla="*/ 5371 w 6003"/>
              <a:gd name="T33" fmla="*/ 633 h 6011"/>
              <a:gd name="T34" fmla="*/ 5221 w 6003"/>
              <a:gd name="T35" fmla="*/ 510 h 6011"/>
              <a:gd name="T36" fmla="*/ 5053 w 6003"/>
              <a:gd name="T37" fmla="*/ 419 h 6011"/>
              <a:gd name="T38" fmla="*/ 4870 w 6003"/>
              <a:gd name="T39" fmla="*/ 364 h 6011"/>
              <a:gd name="T40" fmla="*/ 4677 w 6003"/>
              <a:gd name="T41" fmla="*/ 346 h 6011"/>
              <a:gd name="T42" fmla="*/ 4837 w 6003"/>
              <a:gd name="T43" fmla="*/ 9 h 6011"/>
              <a:gd name="T44" fmla="*/ 5047 w 6003"/>
              <a:gd name="T45" fmla="*/ 53 h 6011"/>
              <a:gd name="T46" fmla="*/ 5250 w 6003"/>
              <a:gd name="T47" fmla="*/ 130 h 6011"/>
              <a:gd name="T48" fmla="*/ 5440 w 6003"/>
              <a:gd name="T49" fmla="*/ 242 h 6011"/>
              <a:gd name="T50" fmla="*/ 5614 w 6003"/>
              <a:gd name="T51" fmla="*/ 390 h 6011"/>
              <a:gd name="T52" fmla="*/ 5764 w 6003"/>
              <a:gd name="T53" fmla="*/ 567 h 6011"/>
              <a:gd name="T54" fmla="*/ 5879 w 6003"/>
              <a:gd name="T55" fmla="*/ 767 h 6011"/>
              <a:gd name="T56" fmla="*/ 5957 w 6003"/>
              <a:gd name="T57" fmla="*/ 981 h 6011"/>
              <a:gd name="T58" fmla="*/ 5997 w 6003"/>
              <a:gd name="T59" fmla="*/ 1209 h 6011"/>
              <a:gd name="T60" fmla="*/ 5997 w 6003"/>
              <a:gd name="T61" fmla="*/ 1443 h 6011"/>
              <a:gd name="T62" fmla="*/ 5957 w 6003"/>
              <a:gd name="T63" fmla="*/ 1672 h 6011"/>
              <a:gd name="T64" fmla="*/ 5879 w 6003"/>
              <a:gd name="T65" fmla="*/ 1888 h 6011"/>
              <a:gd name="T66" fmla="*/ 5764 w 6003"/>
              <a:gd name="T67" fmla="*/ 2087 h 6011"/>
              <a:gd name="T68" fmla="*/ 5614 w 6003"/>
              <a:gd name="T69" fmla="*/ 2265 h 6011"/>
              <a:gd name="T70" fmla="*/ 2152 w 6003"/>
              <a:gd name="T71" fmla="*/ 5727 h 6011"/>
              <a:gd name="T72" fmla="*/ 2090 w 6003"/>
              <a:gd name="T73" fmla="*/ 5753 h 6011"/>
              <a:gd name="T74" fmla="*/ 2022 w 6003"/>
              <a:gd name="T75" fmla="*/ 5753 h 6011"/>
              <a:gd name="T76" fmla="*/ 1960 w 6003"/>
              <a:gd name="T77" fmla="*/ 5725 h 6011"/>
              <a:gd name="T78" fmla="*/ 550 w 6003"/>
              <a:gd name="T79" fmla="*/ 4319 h 6011"/>
              <a:gd name="T80" fmla="*/ 1284 w 6003"/>
              <a:gd name="T81" fmla="*/ 5513 h 6011"/>
              <a:gd name="T82" fmla="*/ 1361 w 6003"/>
              <a:gd name="T83" fmla="*/ 5520 h 6011"/>
              <a:gd name="T84" fmla="*/ 1427 w 6003"/>
              <a:gd name="T85" fmla="*/ 5559 h 6011"/>
              <a:gd name="T86" fmla="*/ 1469 w 6003"/>
              <a:gd name="T87" fmla="*/ 5623 h 6011"/>
              <a:gd name="T88" fmla="*/ 1480 w 6003"/>
              <a:gd name="T89" fmla="*/ 5701 h 6011"/>
              <a:gd name="T90" fmla="*/ 1454 w 6003"/>
              <a:gd name="T91" fmla="*/ 5773 h 6011"/>
              <a:gd name="T92" fmla="*/ 1403 w 6003"/>
              <a:gd name="T93" fmla="*/ 5828 h 6011"/>
              <a:gd name="T94" fmla="*/ 1330 w 6003"/>
              <a:gd name="T95" fmla="*/ 5855 h 6011"/>
              <a:gd name="T96" fmla="*/ 183 w 6003"/>
              <a:gd name="T97" fmla="*/ 6011 h 6011"/>
              <a:gd name="T98" fmla="*/ 137 w 6003"/>
              <a:gd name="T99" fmla="*/ 6007 h 6011"/>
              <a:gd name="T100" fmla="*/ 75 w 6003"/>
              <a:gd name="T101" fmla="*/ 5981 h 6011"/>
              <a:gd name="T102" fmla="*/ 26 w 6003"/>
              <a:gd name="T103" fmla="*/ 5928 h 6011"/>
              <a:gd name="T104" fmla="*/ 0 w 6003"/>
              <a:gd name="T105" fmla="*/ 5855 h 6011"/>
              <a:gd name="T106" fmla="*/ 256 w 6003"/>
              <a:gd name="T107" fmla="*/ 3927 h 6011"/>
              <a:gd name="T108" fmla="*/ 280 w 6003"/>
              <a:gd name="T109" fmla="*/ 3858 h 6011"/>
              <a:gd name="T110" fmla="*/ 3739 w 6003"/>
              <a:gd name="T111" fmla="*/ 390 h 6011"/>
              <a:gd name="T112" fmla="*/ 3913 w 6003"/>
              <a:gd name="T113" fmla="*/ 242 h 6011"/>
              <a:gd name="T114" fmla="*/ 4103 w 6003"/>
              <a:gd name="T115" fmla="*/ 130 h 6011"/>
              <a:gd name="T116" fmla="*/ 4306 w 6003"/>
              <a:gd name="T117" fmla="*/ 53 h 6011"/>
              <a:gd name="T118" fmla="*/ 4516 w 6003"/>
              <a:gd name="T119" fmla="*/ 9 h 6011"/>
              <a:gd name="T120" fmla="*/ 4730 w 6003"/>
              <a:gd name="T121" fmla="*/ 0 h 6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03" h="6011">
                <a:moveTo>
                  <a:pt x="4629" y="1634"/>
                </a:moveTo>
                <a:lnTo>
                  <a:pt x="1494" y="4774"/>
                </a:lnTo>
                <a:lnTo>
                  <a:pt x="2057" y="5337"/>
                </a:lnTo>
                <a:lnTo>
                  <a:pt x="5194" y="2199"/>
                </a:lnTo>
                <a:lnTo>
                  <a:pt x="4629" y="1634"/>
                </a:lnTo>
                <a:close/>
                <a:moveTo>
                  <a:pt x="3807" y="812"/>
                </a:moveTo>
                <a:lnTo>
                  <a:pt x="670" y="3951"/>
                </a:lnTo>
                <a:lnTo>
                  <a:pt x="1248" y="4529"/>
                </a:lnTo>
                <a:lnTo>
                  <a:pt x="4382" y="1388"/>
                </a:lnTo>
                <a:lnTo>
                  <a:pt x="3807" y="812"/>
                </a:lnTo>
                <a:close/>
                <a:moveTo>
                  <a:pt x="4677" y="346"/>
                </a:moveTo>
                <a:lnTo>
                  <a:pt x="4580" y="350"/>
                </a:lnTo>
                <a:lnTo>
                  <a:pt x="4483" y="364"/>
                </a:lnTo>
                <a:lnTo>
                  <a:pt x="4390" y="388"/>
                </a:lnTo>
                <a:lnTo>
                  <a:pt x="4300" y="421"/>
                </a:lnTo>
                <a:lnTo>
                  <a:pt x="4213" y="461"/>
                </a:lnTo>
                <a:lnTo>
                  <a:pt x="4130" y="512"/>
                </a:lnTo>
                <a:lnTo>
                  <a:pt x="4054" y="569"/>
                </a:lnTo>
                <a:lnTo>
                  <a:pt x="5433" y="1952"/>
                </a:lnTo>
                <a:lnTo>
                  <a:pt x="5491" y="1873"/>
                </a:lnTo>
                <a:lnTo>
                  <a:pt x="5541" y="1791"/>
                </a:lnTo>
                <a:lnTo>
                  <a:pt x="5583" y="1705"/>
                </a:lnTo>
                <a:lnTo>
                  <a:pt x="5616" y="1615"/>
                </a:lnTo>
                <a:lnTo>
                  <a:pt x="5638" y="1522"/>
                </a:lnTo>
                <a:lnTo>
                  <a:pt x="5652" y="1425"/>
                </a:lnTo>
                <a:lnTo>
                  <a:pt x="5658" y="1326"/>
                </a:lnTo>
                <a:lnTo>
                  <a:pt x="5652" y="1229"/>
                </a:lnTo>
                <a:lnTo>
                  <a:pt x="5639" y="1132"/>
                </a:lnTo>
                <a:lnTo>
                  <a:pt x="5616" y="1041"/>
                </a:lnTo>
                <a:lnTo>
                  <a:pt x="5585" y="949"/>
                </a:lnTo>
                <a:lnTo>
                  <a:pt x="5543" y="863"/>
                </a:lnTo>
                <a:lnTo>
                  <a:pt x="5493" y="781"/>
                </a:lnTo>
                <a:lnTo>
                  <a:pt x="5437" y="704"/>
                </a:lnTo>
                <a:lnTo>
                  <a:pt x="5371" y="633"/>
                </a:lnTo>
                <a:lnTo>
                  <a:pt x="5298" y="567"/>
                </a:lnTo>
                <a:lnTo>
                  <a:pt x="5221" y="510"/>
                </a:lnTo>
                <a:lnTo>
                  <a:pt x="5139" y="461"/>
                </a:lnTo>
                <a:lnTo>
                  <a:pt x="5053" y="419"/>
                </a:lnTo>
                <a:lnTo>
                  <a:pt x="4963" y="388"/>
                </a:lnTo>
                <a:lnTo>
                  <a:pt x="4870" y="364"/>
                </a:lnTo>
                <a:lnTo>
                  <a:pt x="4775" y="350"/>
                </a:lnTo>
                <a:lnTo>
                  <a:pt x="4677" y="346"/>
                </a:lnTo>
                <a:close/>
                <a:moveTo>
                  <a:pt x="4730" y="0"/>
                </a:moveTo>
                <a:lnTo>
                  <a:pt x="4837" y="9"/>
                </a:lnTo>
                <a:lnTo>
                  <a:pt x="4943" y="28"/>
                </a:lnTo>
                <a:lnTo>
                  <a:pt x="5047" y="53"/>
                </a:lnTo>
                <a:lnTo>
                  <a:pt x="5150" y="88"/>
                </a:lnTo>
                <a:lnTo>
                  <a:pt x="5250" y="130"/>
                </a:lnTo>
                <a:lnTo>
                  <a:pt x="5347" y="181"/>
                </a:lnTo>
                <a:lnTo>
                  <a:pt x="5440" y="242"/>
                </a:lnTo>
                <a:lnTo>
                  <a:pt x="5530" y="311"/>
                </a:lnTo>
                <a:lnTo>
                  <a:pt x="5614" y="390"/>
                </a:lnTo>
                <a:lnTo>
                  <a:pt x="5694" y="476"/>
                </a:lnTo>
                <a:lnTo>
                  <a:pt x="5764" y="567"/>
                </a:lnTo>
                <a:lnTo>
                  <a:pt x="5826" y="664"/>
                </a:lnTo>
                <a:lnTo>
                  <a:pt x="5879" y="767"/>
                </a:lnTo>
                <a:lnTo>
                  <a:pt x="5922" y="873"/>
                </a:lnTo>
                <a:lnTo>
                  <a:pt x="5957" y="981"/>
                </a:lnTo>
                <a:lnTo>
                  <a:pt x="5983" y="1094"/>
                </a:lnTo>
                <a:lnTo>
                  <a:pt x="5997" y="1209"/>
                </a:lnTo>
                <a:lnTo>
                  <a:pt x="6003" y="1326"/>
                </a:lnTo>
                <a:lnTo>
                  <a:pt x="5997" y="1443"/>
                </a:lnTo>
                <a:lnTo>
                  <a:pt x="5983" y="1559"/>
                </a:lnTo>
                <a:lnTo>
                  <a:pt x="5957" y="1672"/>
                </a:lnTo>
                <a:lnTo>
                  <a:pt x="5922" y="1782"/>
                </a:lnTo>
                <a:lnTo>
                  <a:pt x="5879" y="1888"/>
                </a:lnTo>
                <a:lnTo>
                  <a:pt x="5826" y="1990"/>
                </a:lnTo>
                <a:lnTo>
                  <a:pt x="5764" y="2087"/>
                </a:lnTo>
                <a:lnTo>
                  <a:pt x="5694" y="2179"/>
                </a:lnTo>
                <a:lnTo>
                  <a:pt x="5614" y="2265"/>
                </a:lnTo>
                <a:lnTo>
                  <a:pt x="2178" y="5705"/>
                </a:lnTo>
                <a:lnTo>
                  <a:pt x="2152" y="5727"/>
                </a:lnTo>
                <a:lnTo>
                  <a:pt x="2123" y="5743"/>
                </a:lnTo>
                <a:lnTo>
                  <a:pt x="2090" y="5753"/>
                </a:lnTo>
                <a:lnTo>
                  <a:pt x="2057" y="5756"/>
                </a:lnTo>
                <a:lnTo>
                  <a:pt x="2022" y="5753"/>
                </a:lnTo>
                <a:lnTo>
                  <a:pt x="1991" y="5742"/>
                </a:lnTo>
                <a:lnTo>
                  <a:pt x="1960" y="5725"/>
                </a:lnTo>
                <a:lnTo>
                  <a:pt x="1935" y="5705"/>
                </a:lnTo>
                <a:lnTo>
                  <a:pt x="550" y="4319"/>
                </a:lnTo>
                <a:lnTo>
                  <a:pt x="373" y="5636"/>
                </a:lnTo>
                <a:lnTo>
                  <a:pt x="1284" y="5513"/>
                </a:lnTo>
                <a:lnTo>
                  <a:pt x="1324" y="5511"/>
                </a:lnTo>
                <a:lnTo>
                  <a:pt x="1361" y="5520"/>
                </a:lnTo>
                <a:lnTo>
                  <a:pt x="1396" y="5535"/>
                </a:lnTo>
                <a:lnTo>
                  <a:pt x="1427" y="5559"/>
                </a:lnTo>
                <a:lnTo>
                  <a:pt x="1450" y="5588"/>
                </a:lnTo>
                <a:lnTo>
                  <a:pt x="1469" y="5623"/>
                </a:lnTo>
                <a:lnTo>
                  <a:pt x="1478" y="5661"/>
                </a:lnTo>
                <a:lnTo>
                  <a:pt x="1480" y="5701"/>
                </a:lnTo>
                <a:lnTo>
                  <a:pt x="1471" y="5738"/>
                </a:lnTo>
                <a:lnTo>
                  <a:pt x="1454" y="5773"/>
                </a:lnTo>
                <a:lnTo>
                  <a:pt x="1432" y="5804"/>
                </a:lnTo>
                <a:lnTo>
                  <a:pt x="1403" y="5828"/>
                </a:lnTo>
                <a:lnTo>
                  <a:pt x="1368" y="5846"/>
                </a:lnTo>
                <a:lnTo>
                  <a:pt x="1330" y="5855"/>
                </a:lnTo>
                <a:lnTo>
                  <a:pt x="194" y="6009"/>
                </a:lnTo>
                <a:lnTo>
                  <a:pt x="183" y="6011"/>
                </a:lnTo>
                <a:lnTo>
                  <a:pt x="170" y="6011"/>
                </a:lnTo>
                <a:lnTo>
                  <a:pt x="137" y="6007"/>
                </a:lnTo>
                <a:lnTo>
                  <a:pt x="106" y="5998"/>
                </a:lnTo>
                <a:lnTo>
                  <a:pt x="75" y="5981"/>
                </a:lnTo>
                <a:lnTo>
                  <a:pt x="49" y="5959"/>
                </a:lnTo>
                <a:lnTo>
                  <a:pt x="26" y="5928"/>
                </a:lnTo>
                <a:lnTo>
                  <a:pt x="7" y="5893"/>
                </a:lnTo>
                <a:lnTo>
                  <a:pt x="0" y="5855"/>
                </a:lnTo>
                <a:lnTo>
                  <a:pt x="0" y="5815"/>
                </a:lnTo>
                <a:lnTo>
                  <a:pt x="256" y="3927"/>
                </a:lnTo>
                <a:lnTo>
                  <a:pt x="265" y="3891"/>
                </a:lnTo>
                <a:lnTo>
                  <a:pt x="280" y="3858"/>
                </a:lnTo>
                <a:lnTo>
                  <a:pt x="303" y="3828"/>
                </a:lnTo>
                <a:lnTo>
                  <a:pt x="3739" y="390"/>
                </a:lnTo>
                <a:lnTo>
                  <a:pt x="3823" y="311"/>
                </a:lnTo>
                <a:lnTo>
                  <a:pt x="3913" y="242"/>
                </a:lnTo>
                <a:lnTo>
                  <a:pt x="4006" y="181"/>
                </a:lnTo>
                <a:lnTo>
                  <a:pt x="4103" y="130"/>
                </a:lnTo>
                <a:lnTo>
                  <a:pt x="4203" y="88"/>
                </a:lnTo>
                <a:lnTo>
                  <a:pt x="4306" y="53"/>
                </a:lnTo>
                <a:lnTo>
                  <a:pt x="4410" y="28"/>
                </a:lnTo>
                <a:lnTo>
                  <a:pt x="4516" y="9"/>
                </a:lnTo>
                <a:lnTo>
                  <a:pt x="4624" y="0"/>
                </a:lnTo>
                <a:lnTo>
                  <a:pt x="4730" y="0"/>
                </a:lnTo>
                <a:close/>
              </a:path>
            </a:pathLst>
          </a:custGeom>
          <a:solidFill>
            <a:srgbClr val="F379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cxnSp>
        <p:nvCxnSpPr>
          <p:cNvPr id="27" name="Łącznik łamany 26"/>
          <p:cNvCxnSpPr/>
          <p:nvPr/>
        </p:nvCxnSpPr>
        <p:spPr>
          <a:xfrm rot="16200000" flipH="1">
            <a:off x="5979340" y="3149728"/>
            <a:ext cx="3293634" cy="2182656"/>
          </a:xfrm>
          <a:prstGeom prst="bentConnector3">
            <a:avLst>
              <a:gd name="adj1" fmla="val 11036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łamany 30"/>
          <p:cNvCxnSpPr/>
          <p:nvPr/>
        </p:nvCxnSpPr>
        <p:spPr>
          <a:xfrm flipV="1">
            <a:off x="409391" y="2594238"/>
            <a:ext cx="2280646" cy="1416174"/>
          </a:xfrm>
          <a:prstGeom prst="bentConnector3">
            <a:avLst>
              <a:gd name="adj1" fmla="val -35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łamany 40"/>
          <p:cNvCxnSpPr/>
          <p:nvPr/>
        </p:nvCxnSpPr>
        <p:spPr>
          <a:xfrm flipV="1">
            <a:off x="312547" y="3075736"/>
            <a:ext cx="2280646" cy="1416174"/>
          </a:xfrm>
          <a:prstGeom prst="bentConnector3">
            <a:avLst>
              <a:gd name="adj1" fmla="val -35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az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43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39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9600" y="985721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177214" y="985721"/>
            <a:ext cx="4347522" cy="27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ZGODY I OŚWIADCZENIA</a:t>
            </a:r>
          </a:p>
        </p:txBody>
      </p:sp>
      <p:sp>
        <p:nvSpPr>
          <p:cNvPr id="3" name="Prostokąt 2"/>
          <p:cNvSpPr/>
          <p:nvPr/>
        </p:nvSpPr>
        <p:spPr>
          <a:xfrm>
            <a:off x="1176952" y="5803594"/>
            <a:ext cx="3420552" cy="275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odznaczyć akceptację poszczególnych oświadczeń.</a:t>
            </a:r>
          </a:p>
        </p:txBody>
      </p:sp>
      <p:cxnSp>
        <p:nvCxnSpPr>
          <p:cNvPr id="22" name="Łącznik łamany 21"/>
          <p:cNvCxnSpPr/>
          <p:nvPr/>
        </p:nvCxnSpPr>
        <p:spPr>
          <a:xfrm rot="5400000" flipH="1" flipV="1">
            <a:off x="-674815" y="4519179"/>
            <a:ext cx="2256942" cy="311888"/>
          </a:xfrm>
          <a:prstGeom prst="bentConnector3">
            <a:avLst>
              <a:gd name="adj1" fmla="val 10040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łamany 27"/>
          <p:cNvCxnSpPr/>
          <p:nvPr/>
        </p:nvCxnSpPr>
        <p:spPr>
          <a:xfrm rot="5400000" flipH="1" flipV="1">
            <a:off x="173329" y="5606018"/>
            <a:ext cx="690019" cy="256952"/>
          </a:xfrm>
          <a:prstGeom prst="bentConnector3">
            <a:avLst>
              <a:gd name="adj1" fmla="val 99309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łamany 33"/>
          <p:cNvCxnSpPr/>
          <p:nvPr/>
        </p:nvCxnSpPr>
        <p:spPr>
          <a:xfrm rot="5400000" flipH="1" flipV="1">
            <a:off x="4084692" y="3559954"/>
            <a:ext cx="3457231" cy="891855"/>
          </a:xfrm>
          <a:prstGeom prst="bentConnector3">
            <a:avLst>
              <a:gd name="adj1" fmla="val 100219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łamany 43"/>
          <p:cNvCxnSpPr/>
          <p:nvPr/>
        </p:nvCxnSpPr>
        <p:spPr>
          <a:xfrm rot="5400000" flipH="1" flipV="1">
            <a:off x="4521997" y="4304383"/>
            <a:ext cx="2573316" cy="701017"/>
          </a:xfrm>
          <a:prstGeom prst="bentConnector3">
            <a:avLst>
              <a:gd name="adj1" fmla="val 99927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rostokąt 46"/>
          <p:cNvSpPr/>
          <p:nvPr/>
        </p:nvSpPr>
        <p:spPr>
          <a:xfrm>
            <a:off x="5458146" y="5533311"/>
            <a:ext cx="6204968" cy="275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odznaczyć stosowne oświadczenie W przypadku wybrania opcji „TAK” pojawi się koleje oświadczenie.</a:t>
            </a:r>
          </a:p>
        </p:txBody>
      </p:sp>
      <p:cxnSp>
        <p:nvCxnSpPr>
          <p:cNvPr id="48" name="Łącznik łamany 47"/>
          <p:cNvCxnSpPr/>
          <p:nvPr/>
        </p:nvCxnSpPr>
        <p:spPr>
          <a:xfrm rot="5400000" flipH="1" flipV="1">
            <a:off x="5871293" y="4910774"/>
            <a:ext cx="509877" cy="447544"/>
          </a:xfrm>
          <a:prstGeom prst="bentConnector3">
            <a:avLst>
              <a:gd name="adj1" fmla="val 97672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a 12"/>
          <p:cNvGrpSpPr/>
          <p:nvPr/>
        </p:nvGrpSpPr>
        <p:grpSpPr>
          <a:xfrm>
            <a:off x="5689412" y="5804316"/>
            <a:ext cx="6096000" cy="469902"/>
            <a:chOff x="5689412" y="5804316"/>
            <a:chExt cx="6096000" cy="469902"/>
          </a:xfrm>
        </p:grpSpPr>
        <p:sp>
          <p:nvSpPr>
            <p:cNvPr id="51" name="Prostokąt 50"/>
            <p:cNvSpPr/>
            <p:nvPr/>
          </p:nvSpPr>
          <p:spPr>
            <a:xfrm>
              <a:off x="5689412" y="5804316"/>
              <a:ext cx="5287549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„Wróć” zostaniesz przekierowany na poprzedni ekran.</a:t>
              </a:r>
            </a:p>
          </p:txBody>
        </p:sp>
        <p:sp>
          <p:nvSpPr>
            <p:cNvPr id="52" name="Prostokąt 51"/>
            <p:cNvSpPr/>
            <p:nvPr/>
          </p:nvSpPr>
          <p:spPr>
            <a:xfrm>
              <a:off x="5689412" y="5998309"/>
              <a:ext cx="6096000" cy="2759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„Dalej” zostaniesz przekierowany na kolejny ekran</a:t>
              </a:r>
            </a:p>
          </p:txBody>
        </p:sp>
      </p:grpSp>
      <p:pic>
        <p:nvPicPr>
          <p:cNvPr id="18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50" y="1567027"/>
            <a:ext cx="4406400" cy="398733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212" y="886590"/>
            <a:ext cx="4406400" cy="263415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269" y="3559242"/>
            <a:ext cx="4406400" cy="82529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212" y="4432644"/>
            <a:ext cx="4406400" cy="105256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5267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6653"/>
            <a:ext cx="4406400" cy="337498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MŚP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39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72819" y="1101893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740433" y="1101893"/>
            <a:ext cx="4347522" cy="27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SPADEK PRZYCHODÓW</a:t>
            </a:r>
          </a:p>
        </p:txBody>
      </p:sp>
      <p:sp>
        <p:nvSpPr>
          <p:cNvPr id="2" name="Prostokąt 1"/>
          <p:cNvSpPr/>
          <p:nvPr/>
        </p:nvSpPr>
        <p:spPr>
          <a:xfrm>
            <a:off x="6442998" y="1565263"/>
            <a:ext cx="4942391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Wybierz jeden z okresów porównawczych do obliczenia spadku przychodów potrzebnych do określenia wartości progu subwencji.</a:t>
            </a:r>
          </a:p>
        </p:txBody>
      </p:sp>
      <p:cxnSp>
        <p:nvCxnSpPr>
          <p:cNvPr id="21" name="Łącznik łamany 20"/>
          <p:cNvCxnSpPr/>
          <p:nvPr/>
        </p:nvCxnSpPr>
        <p:spPr>
          <a:xfrm rot="10800000" flipV="1">
            <a:off x="4742121" y="1660008"/>
            <a:ext cx="1506788" cy="477136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/>
          <p:cNvSpPr/>
          <p:nvPr/>
        </p:nvSpPr>
        <p:spPr>
          <a:xfrm>
            <a:off x="6453964" y="2291463"/>
            <a:ext cx="5128437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Podaj przychody netto w wybranym okresie z roku 2020 i 2019 w celu obliczenia spadku przychodów.</a:t>
            </a:r>
          </a:p>
        </p:txBody>
      </p:sp>
      <p:cxnSp>
        <p:nvCxnSpPr>
          <p:cNvPr id="23" name="Łącznik łamany 22"/>
          <p:cNvCxnSpPr/>
          <p:nvPr/>
        </p:nvCxnSpPr>
        <p:spPr>
          <a:xfrm rot="10800000" flipV="1">
            <a:off x="3795827" y="2391268"/>
            <a:ext cx="2396163" cy="621113"/>
          </a:xfrm>
          <a:prstGeom prst="bentConnector3">
            <a:avLst>
              <a:gd name="adj1" fmla="val 24264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łamany 23"/>
          <p:cNvCxnSpPr/>
          <p:nvPr/>
        </p:nvCxnSpPr>
        <p:spPr>
          <a:xfrm rot="10800000" flipV="1">
            <a:off x="3795824" y="2589506"/>
            <a:ext cx="2396165" cy="716258"/>
          </a:xfrm>
          <a:prstGeom prst="bentConnector3">
            <a:avLst>
              <a:gd name="adj1" fmla="val 15833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6453964" y="2955219"/>
            <a:ext cx="5145882" cy="118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Spadek przychodów zostanie wyliczony automatycznie na podstawie danych wprowadzonych w dwóch powyższych polach.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 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ubiegać się o subwencję finansową minimalny spadek przychodów w wybranym okresie to 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30%.</a:t>
            </a:r>
          </a:p>
        </p:txBody>
      </p:sp>
      <p:cxnSp>
        <p:nvCxnSpPr>
          <p:cNvPr id="35" name="Łącznik łamany 34"/>
          <p:cNvCxnSpPr/>
          <p:nvPr/>
        </p:nvCxnSpPr>
        <p:spPr>
          <a:xfrm rot="10800000" flipV="1">
            <a:off x="2604977" y="3467415"/>
            <a:ext cx="3643932" cy="285878"/>
          </a:xfrm>
          <a:prstGeom prst="bentConnector3">
            <a:avLst>
              <a:gd name="adj1" fmla="val 11776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37">
            <a:extLst>
              <a:ext uri="{FF2B5EF4-FFF2-40B4-BE49-F238E27FC236}">
                <a16:creationId xmlns:a16="http://schemas.microsoft.com/office/drawing/2014/main" id="{1E47C696-EE31-4A14-97B8-C8235C3A7358}"/>
              </a:ext>
            </a:extLst>
          </p:cNvPr>
          <p:cNvSpPr>
            <a:spLocks noEditPoints="1"/>
          </p:cNvSpPr>
          <p:nvPr/>
        </p:nvSpPr>
        <p:spPr bwMode="auto">
          <a:xfrm>
            <a:off x="7405043" y="3980824"/>
            <a:ext cx="336637" cy="375084"/>
          </a:xfrm>
          <a:custGeom>
            <a:avLst/>
            <a:gdLst>
              <a:gd name="T0" fmla="*/ 2147 w 5376"/>
              <a:gd name="T1" fmla="*/ 419 h 5990"/>
              <a:gd name="T2" fmla="*/ 2070 w 5376"/>
              <a:gd name="T3" fmla="*/ 1469 h 5990"/>
              <a:gd name="T4" fmla="*/ 1990 w 5376"/>
              <a:gd name="T5" fmla="*/ 4084 h 5990"/>
              <a:gd name="T6" fmla="*/ 1808 w 5376"/>
              <a:gd name="T7" fmla="*/ 4108 h 5990"/>
              <a:gd name="T8" fmla="*/ 1251 w 5376"/>
              <a:gd name="T9" fmla="*/ 3683 h 5990"/>
              <a:gd name="T10" fmla="*/ 1137 w 5376"/>
              <a:gd name="T11" fmla="*/ 3603 h 5990"/>
              <a:gd name="T12" fmla="*/ 907 w 5376"/>
              <a:gd name="T13" fmla="*/ 3502 h 5990"/>
              <a:gd name="T14" fmla="*/ 597 w 5376"/>
              <a:gd name="T15" fmla="*/ 3496 h 5990"/>
              <a:gd name="T16" fmla="*/ 486 w 5376"/>
              <a:gd name="T17" fmla="*/ 3696 h 5990"/>
              <a:gd name="T18" fmla="*/ 785 w 5376"/>
              <a:gd name="T19" fmla="*/ 4046 h 5990"/>
              <a:gd name="T20" fmla="*/ 1210 w 5376"/>
              <a:gd name="T21" fmla="*/ 4478 h 5990"/>
              <a:gd name="T22" fmla="*/ 1759 w 5376"/>
              <a:gd name="T23" fmla="*/ 4941 h 5990"/>
              <a:gd name="T24" fmla="*/ 2440 w 5376"/>
              <a:gd name="T25" fmla="*/ 5362 h 5990"/>
              <a:gd name="T26" fmla="*/ 3203 w 5376"/>
              <a:gd name="T27" fmla="*/ 5618 h 5990"/>
              <a:gd name="T28" fmla="*/ 3791 w 5376"/>
              <a:gd name="T29" fmla="*/ 5631 h 5990"/>
              <a:gd name="T30" fmla="*/ 4319 w 5376"/>
              <a:gd name="T31" fmla="*/ 5462 h 5990"/>
              <a:gd name="T32" fmla="*/ 4701 w 5376"/>
              <a:gd name="T33" fmla="*/ 5106 h 5990"/>
              <a:gd name="T34" fmla="*/ 4930 w 5376"/>
              <a:gd name="T35" fmla="*/ 4598 h 5990"/>
              <a:gd name="T36" fmla="*/ 5021 w 5376"/>
              <a:gd name="T37" fmla="*/ 4051 h 5990"/>
              <a:gd name="T38" fmla="*/ 5024 w 5376"/>
              <a:gd name="T39" fmla="*/ 3556 h 5990"/>
              <a:gd name="T40" fmla="*/ 4991 w 5376"/>
              <a:gd name="T41" fmla="*/ 3202 h 5990"/>
              <a:gd name="T42" fmla="*/ 4476 w 5376"/>
              <a:gd name="T43" fmla="*/ 2883 h 5990"/>
              <a:gd name="T44" fmla="*/ 3958 w 5376"/>
              <a:gd name="T45" fmla="*/ 2659 h 5990"/>
              <a:gd name="T46" fmla="*/ 3542 w 5376"/>
              <a:gd name="T47" fmla="*/ 2530 h 5990"/>
              <a:gd name="T48" fmla="*/ 3198 w 5376"/>
              <a:gd name="T49" fmla="*/ 2451 h 5990"/>
              <a:gd name="T50" fmla="*/ 2811 w 5376"/>
              <a:gd name="T51" fmla="*/ 2316 h 5990"/>
              <a:gd name="T52" fmla="*/ 2588 w 5376"/>
              <a:gd name="T53" fmla="*/ 614 h 5990"/>
              <a:gd name="T54" fmla="*/ 2512 w 5376"/>
              <a:gd name="T55" fmla="*/ 423 h 5990"/>
              <a:gd name="T56" fmla="*/ 2327 w 5376"/>
              <a:gd name="T57" fmla="*/ 0 h 5990"/>
              <a:gd name="T58" fmla="*/ 2693 w 5376"/>
              <a:gd name="T59" fmla="*/ 124 h 5990"/>
              <a:gd name="T60" fmla="*/ 2907 w 5376"/>
              <a:gd name="T61" fmla="*/ 438 h 5990"/>
              <a:gd name="T62" fmla="*/ 3268 w 5376"/>
              <a:gd name="T63" fmla="*/ 2113 h 5990"/>
              <a:gd name="T64" fmla="*/ 3635 w 5376"/>
              <a:gd name="T65" fmla="*/ 2196 h 5990"/>
              <a:gd name="T66" fmla="*/ 4092 w 5376"/>
              <a:gd name="T67" fmla="*/ 2340 h 5990"/>
              <a:gd name="T68" fmla="*/ 4667 w 5376"/>
              <a:gd name="T69" fmla="*/ 2592 h 5990"/>
              <a:gd name="T70" fmla="*/ 5260 w 5376"/>
              <a:gd name="T71" fmla="*/ 2922 h 5990"/>
              <a:gd name="T72" fmla="*/ 5318 w 5376"/>
              <a:gd name="T73" fmla="*/ 3053 h 5990"/>
              <a:gd name="T74" fmla="*/ 5352 w 5376"/>
              <a:gd name="T75" fmla="*/ 3315 h 5990"/>
              <a:gd name="T76" fmla="*/ 5376 w 5376"/>
              <a:gd name="T77" fmla="*/ 3761 h 5990"/>
              <a:gd name="T78" fmla="*/ 5342 w 5376"/>
              <a:gd name="T79" fmla="*/ 4309 h 5990"/>
              <a:gd name="T80" fmla="*/ 5198 w 5376"/>
              <a:gd name="T81" fmla="*/ 4886 h 5990"/>
              <a:gd name="T82" fmla="*/ 4903 w 5376"/>
              <a:gd name="T83" fmla="*/ 5413 h 5990"/>
              <a:gd name="T84" fmla="*/ 4435 w 5376"/>
              <a:gd name="T85" fmla="*/ 5792 h 5990"/>
              <a:gd name="T86" fmla="*/ 3823 w 5376"/>
              <a:gd name="T87" fmla="*/ 5974 h 5990"/>
              <a:gd name="T88" fmla="*/ 3192 w 5376"/>
              <a:gd name="T89" fmla="*/ 5965 h 5990"/>
              <a:gd name="T90" fmla="*/ 2345 w 5376"/>
              <a:gd name="T91" fmla="*/ 5700 h 5990"/>
              <a:gd name="T92" fmla="*/ 1437 w 5376"/>
              <a:gd name="T93" fmla="*/ 5130 h 5990"/>
              <a:gd name="T94" fmla="*/ 803 w 5376"/>
              <a:gd name="T95" fmla="*/ 4565 h 5990"/>
              <a:gd name="T96" fmla="*/ 439 w 5376"/>
              <a:gd name="T97" fmla="*/ 4177 h 5990"/>
              <a:gd name="T98" fmla="*/ 183 w 5376"/>
              <a:gd name="T99" fmla="*/ 3870 h 5990"/>
              <a:gd name="T100" fmla="*/ 49 w 5376"/>
              <a:gd name="T101" fmla="*/ 3694 h 5990"/>
              <a:gd name="T102" fmla="*/ 0 w 5376"/>
              <a:gd name="T103" fmla="*/ 3561 h 5990"/>
              <a:gd name="T104" fmla="*/ 198 w 5376"/>
              <a:gd name="T105" fmla="*/ 3315 h 5990"/>
              <a:gd name="T106" fmla="*/ 637 w 5376"/>
              <a:gd name="T107" fmla="*/ 3135 h 5990"/>
              <a:gd name="T108" fmla="*/ 1023 w 5376"/>
              <a:gd name="T109" fmla="*/ 3175 h 5990"/>
              <a:gd name="T110" fmla="*/ 1308 w 5376"/>
              <a:gd name="T111" fmla="*/ 3302 h 5990"/>
              <a:gd name="T112" fmla="*/ 1466 w 5376"/>
              <a:gd name="T113" fmla="*/ 3411 h 5990"/>
              <a:gd name="T114" fmla="*/ 1723 w 5376"/>
              <a:gd name="T115" fmla="*/ 586 h 5990"/>
              <a:gd name="T116" fmla="*/ 1779 w 5376"/>
              <a:gd name="T117" fmla="*/ 349 h 5990"/>
              <a:gd name="T118" fmla="*/ 2030 w 5376"/>
              <a:gd name="T119" fmla="*/ 76 h 5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6" h="5990">
                <a:moveTo>
                  <a:pt x="2329" y="347"/>
                </a:moveTo>
                <a:lnTo>
                  <a:pt x="2278" y="352"/>
                </a:lnTo>
                <a:lnTo>
                  <a:pt x="2229" y="367"/>
                </a:lnTo>
                <a:lnTo>
                  <a:pt x="2186" y="390"/>
                </a:lnTo>
                <a:lnTo>
                  <a:pt x="2147" y="419"/>
                </a:lnTo>
                <a:lnTo>
                  <a:pt x="2117" y="458"/>
                </a:lnTo>
                <a:lnTo>
                  <a:pt x="2093" y="499"/>
                </a:lnTo>
                <a:lnTo>
                  <a:pt x="2077" y="547"/>
                </a:lnTo>
                <a:lnTo>
                  <a:pt x="2070" y="599"/>
                </a:lnTo>
                <a:lnTo>
                  <a:pt x="2070" y="1469"/>
                </a:lnTo>
                <a:lnTo>
                  <a:pt x="2053" y="3952"/>
                </a:lnTo>
                <a:lnTo>
                  <a:pt x="2050" y="3990"/>
                </a:lnTo>
                <a:lnTo>
                  <a:pt x="2035" y="4026"/>
                </a:lnTo>
                <a:lnTo>
                  <a:pt x="2015" y="4057"/>
                </a:lnTo>
                <a:lnTo>
                  <a:pt x="1990" y="4084"/>
                </a:lnTo>
                <a:lnTo>
                  <a:pt x="1957" y="4106"/>
                </a:lnTo>
                <a:lnTo>
                  <a:pt x="1919" y="4119"/>
                </a:lnTo>
                <a:lnTo>
                  <a:pt x="1881" y="4122"/>
                </a:lnTo>
                <a:lnTo>
                  <a:pt x="1845" y="4119"/>
                </a:lnTo>
                <a:lnTo>
                  <a:pt x="1808" y="4108"/>
                </a:lnTo>
                <a:lnTo>
                  <a:pt x="1774" y="4088"/>
                </a:lnTo>
                <a:lnTo>
                  <a:pt x="1264" y="3694"/>
                </a:lnTo>
                <a:lnTo>
                  <a:pt x="1259" y="3690"/>
                </a:lnTo>
                <a:lnTo>
                  <a:pt x="1255" y="3687"/>
                </a:lnTo>
                <a:lnTo>
                  <a:pt x="1251" y="3683"/>
                </a:lnTo>
                <a:lnTo>
                  <a:pt x="1241" y="3674"/>
                </a:lnTo>
                <a:lnTo>
                  <a:pt x="1222" y="3661"/>
                </a:lnTo>
                <a:lnTo>
                  <a:pt x="1199" y="3643"/>
                </a:lnTo>
                <a:lnTo>
                  <a:pt x="1172" y="3625"/>
                </a:lnTo>
                <a:lnTo>
                  <a:pt x="1137" y="3603"/>
                </a:lnTo>
                <a:lnTo>
                  <a:pt x="1099" y="3581"/>
                </a:lnTo>
                <a:lnTo>
                  <a:pt x="1056" y="3560"/>
                </a:lnTo>
                <a:lnTo>
                  <a:pt x="1008" y="3538"/>
                </a:lnTo>
                <a:lnTo>
                  <a:pt x="959" y="3518"/>
                </a:lnTo>
                <a:lnTo>
                  <a:pt x="907" y="3502"/>
                </a:lnTo>
                <a:lnTo>
                  <a:pt x="851" y="3489"/>
                </a:lnTo>
                <a:lnTo>
                  <a:pt x="794" y="3480"/>
                </a:lnTo>
                <a:lnTo>
                  <a:pt x="735" y="3478"/>
                </a:lnTo>
                <a:lnTo>
                  <a:pt x="664" y="3482"/>
                </a:lnTo>
                <a:lnTo>
                  <a:pt x="597" y="3496"/>
                </a:lnTo>
                <a:lnTo>
                  <a:pt x="530" y="3520"/>
                </a:lnTo>
                <a:lnTo>
                  <a:pt x="466" y="3552"/>
                </a:lnTo>
                <a:lnTo>
                  <a:pt x="404" y="3594"/>
                </a:lnTo>
                <a:lnTo>
                  <a:pt x="443" y="3641"/>
                </a:lnTo>
                <a:lnTo>
                  <a:pt x="486" y="3696"/>
                </a:lnTo>
                <a:lnTo>
                  <a:pt x="535" y="3757"/>
                </a:lnTo>
                <a:lnTo>
                  <a:pt x="589" y="3823"/>
                </a:lnTo>
                <a:lnTo>
                  <a:pt x="649" y="3894"/>
                </a:lnTo>
                <a:lnTo>
                  <a:pt x="715" y="3968"/>
                </a:lnTo>
                <a:lnTo>
                  <a:pt x="785" y="4046"/>
                </a:lnTo>
                <a:lnTo>
                  <a:pt x="862" y="4130"/>
                </a:lnTo>
                <a:lnTo>
                  <a:pt x="941" y="4213"/>
                </a:lnTo>
                <a:lnTo>
                  <a:pt x="1027" y="4300"/>
                </a:lnTo>
                <a:lnTo>
                  <a:pt x="1115" y="4389"/>
                </a:lnTo>
                <a:lnTo>
                  <a:pt x="1210" y="4478"/>
                </a:lnTo>
                <a:lnTo>
                  <a:pt x="1306" y="4567"/>
                </a:lnTo>
                <a:lnTo>
                  <a:pt x="1409" y="4660"/>
                </a:lnTo>
                <a:lnTo>
                  <a:pt x="1520" y="4754"/>
                </a:lnTo>
                <a:lnTo>
                  <a:pt x="1636" y="4848"/>
                </a:lnTo>
                <a:lnTo>
                  <a:pt x="1759" y="4941"/>
                </a:lnTo>
                <a:lnTo>
                  <a:pt x="1886" y="5033"/>
                </a:lnTo>
                <a:lnTo>
                  <a:pt x="2017" y="5122"/>
                </a:lnTo>
                <a:lnTo>
                  <a:pt x="2155" y="5206"/>
                </a:lnTo>
                <a:lnTo>
                  <a:pt x="2294" y="5288"/>
                </a:lnTo>
                <a:lnTo>
                  <a:pt x="2440" y="5362"/>
                </a:lnTo>
                <a:lnTo>
                  <a:pt x="2586" y="5431"/>
                </a:lnTo>
                <a:lnTo>
                  <a:pt x="2737" y="5491"/>
                </a:lnTo>
                <a:lnTo>
                  <a:pt x="2889" y="5543"/>
                </a:lnTo>
                <a:lnTo>
                  <a:pt x="3045" y="5585"/>
                </a:lnTo>
                <a:lnTo>
                  <a:pt x="3203" y="5618"/>
                </a:lnTo>
                <a:lnTo>
                  <a:pt x="3363" y="5638"/>
                </a:lnTo>
                <a:lnTo>
                  <a:pt x="3522" y="5645"/>
                </a:lnTo>
                <a:lnTo>
                  <a:pt x="3540" y="5645"/>
                </a:lnTo>
                <a:lnTo>
                  <a:pt x="3667" y="5642"/>
                </a:lnTo>
                <a:lnTo>
                  <a:pt x="3791" y="5631"/>
                </a:lnTo>
                <a:lnTo>
                  <a:pt x="3909" y="5612"/>
                </a:lnTo>
                <a:lnTo>
                  <a:pt x="4019" y="5585"/>
                </a:lnTo>
                <a:lnTo>
                  <a:pt x="4125" y="5553"/>
                </a:lnTo>
                <a:lnTo>
                  <a:pt x="4224" y="5511"/>
                </a:lnTo>
                <a:lnTo>
                  <a:pt x="4319" y="5462"/>
                </a:lnTo>
                <a:lnTo>
                  <a:pt x="4406" y="5406"/>
                </a:lnTo>
                <a:lnTo>
                  <a:pt x="4489" y="5344"/>
                </a:lnTo>
                <a:lnTo>
                  <a:pt x="4565" y="5273"/>
                </a:lnTo>
                <a:lnTo>
                  <a:pt x="4634" y="5195"/>
                </a:lnTo>
                <a:lnTo>
                  <a:pt x="4701" y="5106"/>
                </a:lnTo>
                <a:lnTo>
                  <a:pt x="4761" y="5012"/>
                </a:lnTo>
                <a:lnTo>
                  <a:pt x="4812" y="4914"/>
                </a:lnTo>
                <a:lnTo>
                  <a:pt x="4857" y="4812"/>
                </a:lnTo>
                <a:lnTo>
                  <a:pt x="4897" y="4707"/>
                </a:lnTo>
                <a:lnTo>
                  <a:pt x="4930" y="4598"/>
                </a:lnTo>
                <a:lnTo>
                  <a:pt x="4957" y="4489"/>
                </a:lnTo>
                <a:lnTo>
                  <a:pt x="4979" y="4380"/>
                </a:lnTo>
                <a:lnTo>
                  <a:pt x="4997" y="4269"/>
                </a:lnTo>
                <a:lnTo>
                  <a:pt x="5010" y="4160"/>
                </a:lnTo>
                <a:lnTo>
                  <a:pt x="5021" y="4051"/>
                </a:lnTo>
                <a:lnTo>
                  <a:pt x="5026" y="3944"/>
                </a:lnTo>
                <a:lnTo>
                  <a:pt x="5030" y="3841"/>
                </a:lnTo>
                <a:lnTo>
                  <a:pt x="5030" y="3741"/>
                </a:lnTo>
                <a:lnTo>
                  <a:pt x="5028" y="3647"/>
                </a:lnTo>
                <a:lnTo>
                  <a:pt x="5024" y="3556"/>
                </a:lnTo>
                <a:lnTo>
                  <a:pt x="5019" y="3471"/>
                </a:lnTo>
                <a:lnTo>
                  <a:pt x="5011" y="3393"/>
                </a:lnTo>
                <a:lnTo>
                  <a:pt x="5004" y="3320"/>
                </a:lnTo>
                <a:lnTo>
                  <a:pt x="4997" y="3258"/>
                </a:lnTo>
                <a:lnTo>
                  <a:pt x="4991" y="3202"/>
                </a:lnTo>
                <a:lnTo>
                  <a:pt x="4984" y="3157"/>
                </a:lnTo>
                <a:lnTo>
                  <a:pt x="4848" y="3079"/>
                </a:lnTo>
                <a:lnTo>
                  <a:pt x="4718" y="3008"/>
                </a:lnTo>
                <a:lnTo>
                  <a:pt x="4594" y="2942"/>
                </a:lnTo>
                <a:lnTo>
                  <a:pt x="4476" y="2883"/>
                </a:lnTo>
                <a:lnTo>
                  <a:pt x="4362" y="2828"/>
                </a:lnTo>
                <a:lnTo>
                  <a:pt x="4255" y="2779"/>
                </a:lnTo>
                <a:lnTo>
                  <a:pt x="4152" y="2736"/>
                </a:lnTo>
                <a:lnTo>
                  <a:pt x="4052" y="2696"/>
                </a:lnTo>
                <a:lnTo>
                  <a:pt x="3958" y="2659"/>
                </a:lnTo>
                <a:lnTo>
                  <a:pt x="3867" y="2627"/>
                </a:lnTo>
                <a:lnTo>
                  <a:pt x="3782" y="2598"/>
                </a:lnTo>
                <a:lnTo>
                  <a:pt x="3698" y="2572"/>
                </a:lnTo>
                <a:lnTo>
                  <a:pt x="3618" y="2550"/>
                </a:lnTo>
                <a:lnTo>
                  <a:pt x="3542" y="2530"/>
                </a:lnTo>
                <a:lnTo>
                  <a:pt x="3468" y="2510"/>
                </a:lnTo>
                <a:lnTo>
                  <a:pt x="3397" y="2494"/>
                </a:lnTo>
                <a:lnTo>
                  <a:pt x="3328" y="2480"/>
                </a:lnTo>
                <a:lnTo>
                  <a:pt x="3261" y="2465"/>
                </a:lnTo>
                <a:lnTo>
                  <a:pt x="3198" y="2451"/>
                </a:lnTo>
                <a:lnTo>
                  <a:pt x="3049" y="2420"/>
                </a:lnTo>
                <a:lnTo>
                  <a:pt x="2909" y="2385"/>
                </a:lnTo>
                <a:lnTo>
                  <a:pt x="2871" y="2371"/>
                </a:lnTo>
                <a:lnTo>
                  <a:pt x="2837" y="2347"/>
                </a:lnTo>
                <a:lnTo>
                  <a:pt x="2811" y="2316"/>
                </a:lnTo>
                <a:lnTo>
                  <a:pt x="2791" y="2280"/>
                </a:lnTo>
                <a:lnTo>
                  <a:pt x="2782" y="2240"/>
                </a:lnTo>
                <a:lnTo>
                  <a:pt x="2588" y="626"/>
                </a:lnTo>
                <a:lnTo>
                  <a:pt x="2588" y="619"/>
                </a:lnTo>
                <a:lnTo>
                  <a:pt x="2588" y="614"/>
                </a:lnTo>
                <a:lnTo>
                  <a:pt x="2588" y="606"/>
                </a:lnTo>
                <a:lnTo>
                  <a:pt x="2583" y="554"/>
                </a:lnTo>
                <a:lnTo>
                  <a:pt x="2566" y="507"/>
                </a:lnTo>
                <a:lnTo>
                  <a:pt x="2543" y="461"/>
                </a:lnTo>
                <a:lnTo>
                  <a:pt x="2512" y="423"/>
                </a:lnTo>
                <a:lnTo>
                  <a:pt x="2474" y="392"/>
                </a:lnTo>
                <a:lnTo>
                  <a:pt x="2430" y="369"/>
                </a:lnTo>
                <a:lnTo>
                  <a:pt x="2381" y="352"/>
                </a:lnTo>
                <a:lnTo>
                  <a:pt x="2329" y="347"/>
                </a:lnTo>
                <a:close/>
                <a:moveTo>
                  <a:pt x="2327" y="0"/>
                </a:moveTo>
                <a:lnTo>
                  <a:pt x="2409" y="6"/>
                </a:lnTo>
                <a:lnTo>
                  <a:pt x="2487" y="22"/>
                </a:lnTo>
                <a:lnTo>
                  <a:pt x="2559" y="47"/>
                </a:lnTo>
                <a:lnTo>
                  <a:pt x="2630" y="82"/>
                </a:lnTo>
                <a:lnTo>
                  <a:pt x="2693" y="124"/>
                </a:lnTo>
                <a:lnTo>
                  <a:pt x="2751" y="174"/>
                </a:lnTo>
                <a:lnTo>
                  <a:pt x="2802" y="231"/>
                </a:lnTo>
                <a:lnTo>
                  <a:pt x="2846" y="294"/>
                </a:lnTo>
                <a:lnTo>
                  <a:pt x="2880" y="363"/>
                </a:lnTo>
                <a:lnTo>
                  <a:pt x="2907" y="438"/>
                </a:lnTo>
                <a:lnTo>
                  <a:pt x="2926" y="514"/>
                </a:lnTo>
                <a:lnTo>
                  <a:pt x="2931" y="596"/>
                </a:lnTo>
                <a:lnTo>
                  <a:pt x="3112" y="2080"/>
                </a:lnTo>
                <a:lnTo>
                  <a:pt x="3189" y="2097"/>
                </a:lnTo>
                <a:lnTo>
                  <a:pt x="3268" y="2113"/>
                </a:lnTo>
                <a:lnTo>
                  <a:pt x="3336" y="2127"/>
                </a:lnTo>
                <a:lnTo>
                  <a:pt x="3406" y="2142"/>
                </a:lnTo>
                <a:lnTo>
                  <a:pt x="3479" y="2158"/>
                </a:lnTo>
                <a:lnTo>
                  <a:pt x="3555" y="2176"/>
                </a:lnTo>
                <a:lnTo>
                  <a:pt x="3635" y="2196"/>
                </a:lnTo>
                <a:lnTo>
                  <a:pt x="3718" y="2218"/>
                </a:lnTo>
                <a:lnTo>
                  <a:pt x="3805" y="2244"/>
                </a:lnTo>
                <a:lnTo>
                  <a:pt x="3896" y="2273"/>
                </a:lnTo>
                <a:lnTo>
                  <a:pt x="3992" y="2305"/>
                </a:lnTo>
                <a:lnTo>
                  <a:pt x="4092" y="2340"/>
                </a:lnTo>
                <a:lnTo>
                  <a:pt x="4197" y="2380"/>
                </a:lnTo>
                <a:lnTo>
                  <a:pt x="4306" y="2425"/>
                </a:lnTo>
                <a:lnTo>
                  <a:pt x="4420" y="2476"/>
                </a:lnTo>
                <a:lnTo>
                  <a:pt x="4542" y="2530"/>
                </a:lnTo>
                <a:lnTo>
                  <a:pt x="4667" y="2592"/>
                </a:lnTo>
                <a:lnTo>
                  <a:pt x="4797" y="2659"/>
                </a:lnTo>
                <a:lnTo>
                  <a:pt x="4935" y="2732"/>
                </a:lnTo>
                <a:lnTo>
                  <a:pt x="5080" y="2814"/>
                </a:lnTo>
                <a:lnTo>
                  <a:pt x="5231" y="2901"/>
                </a:lnTo>
                <a:lnTo>
                  <a:pt x="5260" y="2922"/>
                </a:lnTo>
                <a:lnTo>
                  <a:pt x="5283" y="2950"/>
                </a:lnTo>
                <a:lnTo>
                  <a:pt x="5300" y="2981"/>
                </a:lnTo>
                <a:lnTo>
                  <a:pt x="5311" y="3017"/>
                </a:lnTo>
                <a:lnTo>
                  <a:pt x="5313" y="3030"/>
                </a:lnTo>
                <a:lnTo>
                  <a:pt x="5318" y="3053"/>
                </a:lnTo>
                <a:lnTo>
                  <a:pt x="5323" y="3088"/>
                </a:lnTo>
                <a:lnTo>
                  <a:pt x="5329" y="3131"/>
                </a:lnTo>
                <a:lnTo>
                  <a:pt x="5336" y="3184"/>
                </a:lnTo>
                <a:lnTo>
                  <a:pt x="5345" y="3246"/>
                </a:lnTo>
                <a:lnTo>
                  <a:pt x="5352" y="3315"/>
                </a:lnTo>
                <a:lnTo>
                  <a:pt x="5360" y="3393"/>
                </a:lnTo>
                <a:lnTo>
                  <a:pt x="5365" y="3476"/>
                </a:lnTo>
                <a:lnTo>
                  <a:pt x="5371" y="3565"/>
                </a:lnTo>
                <a:lnTo>
                  <a:pt x="5374" y="3661"/>
                </a:lnTo>
                <a:lnTo>
                  <a:pt x="5376" y="3761"/>
                </a:lnTo>
                <a:lnTo>
                  <a:pt x="5376" y="3865"/>
                </a:lnTo>
                <a:lnTo>
                  <a:pt x="5372" y="3972"/>
                </a:lnTo>
                <a:lnTo>
                  <a:pt x="5365" y="4082"/>
                </a:lnTo>
                <a:lnTo>
                  <a:pt x="5354" y="4195"/>
                </a:lnTo>
                <a:lnTo>
                  <a:pt x="5342" y="4309"/>
                </a:lnTo>
                <a:lnTo>
                  <a:pt x="5323" y="4425"/>
                </a:lnTo>
                <a:lnTo>
                  <a:pt x="5300" y="4542"/>
                </a:lnTo>
                <a:lnTo>
                  <a:pt x="5271" y="4658"/>
                </a:lnTo>
                <a:lnTo>
                  <a:pt x="5238" y="4772"/>
                </a:lnTo>
                <a:lnTo>
                  <a:pt x="5198" y="4886"/>
                </a:lnTo>
                <a:lnTo>
                  <a:pt x="5153" y="4999"/>
                </a:lnTo>
                <a:lnTo>
                  <a:pt x="5102" y="5108"/>
                </a:lnTo>
                <a:lnTo>
                  <a:pt x="5042" y="5213"/>
                </a:lnTo>
                <a:lnTo>
                  <a:pt x="4977" y="5315"/>
                </a:lnTo>
                <a:lnTo>
                  <a:pt x="4903" y="5413"/>
                </a:lnTo>
                <a:lnTo>
                  <a:pt x="4821" y="5504"/>
                </a:lnTo>
                <a:lnTo>
                  <a:pt x="4732" y="5589"/>
                </a:lnTo>
                <a:lnTo>
                  <a:pt x="4640" y="5663"/>
                </a:lnTo>
                <a:lnTo>
                  <a:pt x="4540" y="5732"/>
                </a:lnTo>
                <a:lnTo>
                  <a:pt x="4435" y="5792"/>
                </a:lnTo>
                <a:lnTo>
                  <a:pt x="4324" y="5845"/>
                </a:lnTo>
                <a:lnTo>
                  <a:pt x="4208" y="5888"/>
                </a:lnTo>
                <a:lnTo>
                  <a:pt x="4085" y="5925"/>
                </a:lnTo>
                <a:lnTo>
                  <a:pt x="3958" y="5954"/>
                </a:lnTo>
                <a:lnTo>
                  <a:pt x="3823" y="5974"/>
                </a:lnTo>
                <a:lnTo>
                  <a:pt x="3684" y="5986"/>
                </a:lnTo>
                <a:lnTo>
                  <a:pt x="3540" y="5990"/>
                </a:lnTo>
                <a:lnTo>
                  <a:pt x="3521" y="5990"/>
                </a:lnTo>
                <a:lnTo>
                  <a:pt x="3357" y="5983"/>
                </a:lnTo>
                <a:lnTo>
                  <a:pt x="3192" y="5965"/>
                </a:lnTo>
                <a:lnTo>
                  <a:pt x="3025" y="5934"/>
                </a:lnTo>
                <a:lnTo>
                  <a:pt x="2857" y="5892"/>
                </a:lnTo>
                <a:lnTo>
                  <a:pt x="2686" y="5839"/>
                </a:lnTo>
                <a:lnTo>
                  <a:pt x="2518" y="5776"/>
                </a:lnTo>
                <a:lnTo>
                  <a:pt x="2345" y="5700"/>
                </a:lnTo>
                <a:lnTo>
                  <a:pt x="2171" y="5612"/>
                </a:lnTo>
                <a:lnTo>
                  <a:pt x="1990" y="5511"/>
                </a:lnTo>
                <a:lnTo>
                  <a:pt x="1807" y="5395"/>
                </a:lnTo>
                <a:lnTo>
                  <a:pt x="1622" y="5268"/>
                </a:lnTo>
                <a:lnTo>
                  <a:pt x="1437" y="5130"/>
                </a:lnTo>
                <a:lnTo>
                  <a:pt x="1251" y="4979"/>
                </a:lnTo>
                <a:lnTo>
                  <a:pt x="1068" y="4817"/>
                </a:lnTo>
                <a:lnTo>
                  <a:pt x="976" y="4732"/>
                </a:lnTo>
                <a:lnTo>
                  <a:pt x="889" y="4649"/>
                </a:lnTo>
                <a:lnTo>
                  <a:pt x="803" y="4565"/>
                </a:lnTo>
                <a:lnTo>
                  <a:pt x="724" y="4483"/>
                </a:lnTo>
                <a:lnTo>
                  <a:pt x="646" y="4404"/>
                </a:lnTo>
                <a:lnTo>
                  <a:pt x="573" y="4326"/>
                </a:lnTo>
                <a:lnTo>
                  <a:pt x="504" y="4249"/>
                </a:lnTo>
                <a:lnTo>
                  <a:pt x="439" y="4177"/>
                </a:lnTo>
                <a:lnTo>
                  <a:pt x="379" y="4108"/>
                </a:lnTo>
                <a:lnTo>
                  <a:pt x="323" y="4041"/>
                </a:lnTo>
                <a:lnTo>
                  <a:pt x="272" y="3979"/>
                </a:lnTo>
                <a:lnTo>
                  <a:pt x="225" y="3923"/>
                </a:lnTo>
                <a:lnTo>
                  <a:pt x="183" y="3870"/>
                </a:lnTo>
                <a:lnTo>
                  <a:pt x="145" y="3823"/>
                </a:lnTo>
                <a:lnTo>
                  <a:pt x="114" y="3781"/>
                </a:lnTo>
                <a:lnTo>
                  <a:pt x="87" y="3747"/>
                </a:lnTo>
                <a:lnTo>
                  <a:pt x="65" y="3718"/>
                </a:lnTo>
                <a:lnTo>
                  <a:pt x="49" y="3694"/>
                </a:lnTo>
                <a:lnTo>
                  <a:pt x="38" y="3679"/>
                </a:lnTo>
                <a:lnTo>
                  <a:pt x="33" y="3672"/>
                </a:lnTo>
                <a:lnTo>
                  <a:pt x="13" y="3638"/>
                </a:lnTo>
                <a:lnTo>
                  <a:pt x="2" y="3600"/>
                </a:lnTo>
                <a:lnTo>
                  <a:pt x="0" y="3561"/>
                </a:lnTo>
                <a:lnTo>
                  <a:pt x="7" y="3523"/>
                </a:lnTo>
                <a:lnTo>
                  <a:pt x="22" y="3489"/>
                </a:lnTo>
                <a:lnTo>
                  <a:pt x="45" y="3456"/>
                </a:lnTo>
                <a:lnTo>
                  <a:pt x="120" y="3380"/>
                </a:lnTo>
                <a:lnTo>
                  <a:pt x="198" y="3315"/>
                </a:lnTo>
                <a:lnTo>
                  <a:pt x="279" y="3258"/>
                </a:lnTo>
                <a:lnTo>
                  <a:pt x="365" y="3213"/>
                </a:lnTo>
                <a:lnTo>
                  <a:pt x="453" y="3177"/>
                </a:lnTo>
                <a:lnTo>
                  <a:pt x="544" y="3151"/>
                </a:lnTo>
                <a:lnTo>
                  <a:pt x="637" y="3135"/>
                </a:lnTo>
                <a:lnTo>
                  <a:pt x="733" y="3129"/>
                </a:lnTo>
                <a:lnTo>
                  <a:pt x="811" y="3133"/>
                </a:lnTo>
                <a:lnTo>
                  <a:pt x="883" y="3142"/>
                </a:lnTo>
                <a:lnTo>
                  <a:pt x="956" y="3157"/>
                </a:lnTo>
                <a:lnTo>
                  <a:pt x="1023" y="3175"/>
                </a:lnTo>
                <a:lnTo>
                  <a:pt x="1088" y="3197"/>
                </a:lnTo>
                <a:lnTo>
                  <a:pt x="1150" y="3222"/>
                </a:lnTo>
                <a:lnTo>
                  <a:pt x="1206" y="3247"/>
                </a:lnTo>
                <a:lnTo>
                  <a:pt x="1259" y="3275"/>
                </a:lnTo>
                <a:lnTo>
                  <a:pt x="1308" y="3302"/>
                </a:lnTo>
                <a:lnTo>
                  <a:pt x="1351" y="3329"/>
                </a:lnTo>
                <a:lnTo>
                  <a:pt x="1388" y="3353"/>
                </a:lnTo>
                <a:lnTo>
                  <a:pt x="1420" y="3376"/>
                </a:lnTo>
                <a:lnTo>
                  <a:pt x="1446" y="3396"/>
                </a:lnTo>
                <a:lnTo>
                  <a:pt x="1466" y="3411"/>
                </a:lnTo>
                <a:lnTo>
                  <a:pt x="1478" y="3422"/>
                </a:lnTo>
                <a:lnTo>
                  <a:pt x="1709" y="3600"/>
                </a:lnTo>
                <a:lnTo>
                  <a:pt x="1721" y="1467"/>
                </a:lnTo>
                <a:lnTo>
                  <a:pt x="1721" y="592"/>
                </a:lnTo>
                <a:lnTo>
                  <a:pt x="1723" y="586"/>
                </a:lnTo>
                <a:lnTo>
                  <a:pt x="1723" y="581"/>
                </a:lnTo>
                <a:lnTo>
                  <a:pt x="1723" y="574"/>
                </a:lnTo>
                <a:lnTo>
                  <a:pt x="1732" y="496"/>
                </a:lnTo>
                <a:lnTo>
                  <a:pt x="1752" y="419"/>
                </a:lnTo>
                <a:lnTo>
                  <a:pt x="1779" y="349"/>
                </a:lnTo>
                <a:lnTo>
                  <a:pt x="1816" y="282"/>
                </a:lnTo>
                <a:lnTo>
                  <a:pt x="1859" y="222"/>
                </a:lnTo>
                <a:lnTo>
                  <a:pt x="1910" y="165"/>
                </a:lnTo>
                <a:lnTo>
                  <a:pt x="1968" y="118"/>
                </a:lnTo>
                <a:lnTo>
                  <a:pt x="2030" y="76"/>
                </a:lnTo>
                <a:lnTo>
                  <a:pt x="2099" y="44"/>
                </a:lnTo>
                <a:lnTo>
                  <a:pt x="2171" y="20"/>
                </a:lnTo>
                <a:lnTo>
                  <a:pt x="2247" y="6"/>
                </a:lnTo>
                <a:lnTo>
                  <a:pt x="2327" y="0"/>
                </a:lnTo>
                <a:close/>
              </a:path>
            </a:pathLst>
          </a:custGeom>
          <a:solidFill>
            <a:srgbClr val="F379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cxnSp>
        <p:nvCxnSpPr>
          <p:cNvPr id="22" name="Łącznik łamany 21"/>
          <p:cNvCxnSpPr/>
          <p:nvPr/>
        </p:nvCxnSpPr>
        <p:spPr>
          <a:xfrm flipV="1">
            <a:off x="902825" y="4431100"/>
            <a:ext cx="1702152" cy="482415"/>
          </a:xfrm>
          <a:prstGeom prst="bentConnector3">
            <a:avLst>
              <a:gd name="adj1" fmla="val 9964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/>
          <p:cNvSpPr/>
          <p:nvPr/>
        </p:nvSpPr>
        <p:spPr>
          <a:xfrm>
            <a:off x="752353" y="4958331"/>
            <a:ext cx="10984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podać liczbę pracowników zatrudnionych przez przedsiębiorcę na dzień 30.09.2020 r. </a:t>
            </a:r>
          </a:p>
          <a:p>
            <a:r>
              <a:rPr lang="pl-PL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potrzeby wyliczenia kwoty subwencji finansowej przez pracownika należy rozumieć osobę fizyczną i) która zgodnie z przepisami polskiego prawa pozostaje z pracodawcą w stosunku pracy oraz na dzień ustalania stanu zatrudnienia pracodawcy na potrzeby określenia kwoty subwencji finansowej została zgłoszona przez pracodawcę do ubezpieczeń społecznych, z zastrzeżeniem, że stan zatrudnienia określa się w przeliczeniu na pełny wymiar czasu pracy; (ii) współpracującą z przedsiębiorcą, niezależnie od formy prawnej tej współpracy (w szczególności na podstawie umów cywilnoprawnych - np. umowa zlecenia), oraz za którą przedsiębiorca odprowadza składki na ubezpieczenia społeczne na dzień ustalania stanu zatrudnienia przedsiębiorcy dla potrzeb określenia maksymalnej wysokości subwencji finansowej przysługującej przedsiębiorcy.</a:t>
            </a:r>
          </a:p>
        </p:txBody>
      </p:sp>
      <p:pic>
        <p:nvPicPr>
          <p:cNvPr id="27" name="Obraz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34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01900"/>
            <a:ext cx="4406400" cy="448976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39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72819" y="1101893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740433" y="1101893"/>
            <a:ext cx="4347522" cy="27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SPADEK PRZYCHODÓW</a:t>
            </a:r>
          </a:p>
        </p:txBody>
      </p:sp>
      <p:cxnSp>
        <p:nvCxnSpPr>
          <p:cNvPr id="21" name="Łącznik łamany 20"/>
          <p:cNvCxnSpPr/>
          <p:nvPr/>
        </p:nvCxnSpPr>
        <p:spPr>
          <a:xfrm rot="10800000" flipV="1">
            <a:off x="2812802" y="1824650"/>
            <a:ext cx="3512420" cy="629182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6473514" y="1708995"/>
            <a:ext cx="4614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Podaj przychody w wybranych miesiącach z roku 2019 i 2020 w celu obliczenia spadku przychodów (min. 30%) oraz Koszty stałe za wskazane miesiące roku 2020, które stanowią podstawę do wyliczenia kwoty </a:t>
            </a:r>
          </a:p>
        </p:txBody>
      </p:sp>
      <p:sp>
        <p:nvSpPr>
          <p:cNvPr id="5" name="Prostokąt 4"/>
          <p:cNvSpPr/>
          <p:nvPr/>
        </p:nvSpPr>
        <p:spPr>
          <a:xfrm>
            <a:off x="6434192" y="3078600"/>
            <a:ext cx="4729790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Podaj przychody w wybranych miesiącach z roku 2019 oraz prognozowane przychody we wskazanych miesiącach za 2021 w celu obliczenia spadku przychodów (min. 30%) oraz prognozowane Koszty stałe za wskazane miesiące roku 2021, które będą stanowić podstawę do wyliczenia kwoty subwencji.</a:t>
            </a:r>
          </a:p>
        </p:txBody>
      </p:sp>
      <p:cxnSp>
        <p:nvCxnSpPr>
          <p:cNvPr id="26" name="Łącznik łamany 25"/>
          <p:cNvCxnSpPr/>
          <p:nvPr/>
        </p:nvCxnSpPr>
        <p:spPr>
          <a:xfrm rot="10800000" flipV="1">
            <a:off x="4838219" y="2157237"/>
            <a:ext cx="1487003" cy="643062"/>
          </a:xfrm>
          <a:prstGeom prst="bentConnector3">
            <a:avLst>
              <a:gd name="adj1" fmla="val 5000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łamany 27"/>
          <p:cNvCxnSpPr/>
          <p:nvPr/>
        </p:nvCxnSpPr>
        <p:spPr>
          <a:xfrm rot="10800000" flipV="1">
            <a:off x="2812800" y="3132887"/>
            <a:ext cx="3512420" cy="629182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łamany 28"/>
          <p:cNvCxnSpPr/>
          <p:nvPr/>
        </p:nvCxnSpPr>
        <p:spPr>
          <a:xfrm rot="10800000" flipV="1">
            <a:off x="4822784" y="3434164"/>
            <a:ext cx="1487003" cy="643062"/>
          </a:xfrm>
          <a:prstGeom prst="bentConnector3">
            <a:avLst>
              <a:gd name="adj1" fmla="val 5000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a 31"/>
          <p:cNvGrpSpPr/>
          <p:nvPr/>
        </p:nvGrpSpPr>
        <p:grpSpPr>
          <a:xfrm>
            <a:off x="5486401" y="5028618"/>
            <a:ext cx="6096000" cy="483944"/>
            <a:chOff x="5689412" y="5804316"/>
            <a:chExt cx="6096000" cy="483944"/>
          </a:xfrm>
        </p:grpSpPr>
        <p:sp>
          <p:nvSpPr>
            <p:cNvPr id="33" name="Prostokąt 32"/>
            <p:cNvSpPr/>
            <p:nvPr/>
          </p:nvSpPr>
          <p:spPr>
            <a:xfrm>
              <a:off x="5689412" y="5804316"/>
              <a:ext cx="5287549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„Wróć” zostaniesz przekierowany na poprzedni ekran.</a:t>
              </a:r>
            </a:p>
          </p:txBody>
        </p:sp>
        <p:sp>
          <p:nvSpPr>
            <p:cNvPr id="34" name="Prostokąt 33"/>
            <p:cNvSpPr/>
            <p:nvPr/>
          </p:nvSpPr>
          <p:spPr>
            <a:xfrm>
              <a:off x="5689412" y="5998309"/>
              <a:ext cx="6096000" cy="28995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„Dalej” zostaniesz przekierowany na kolejny ekran.</a:t>
              </a:r>
            </a:p>
          </p:txBody>
        </p:sp>
      </p:grpSp>
      <p:pic>
        <p:nvPicPr>
          <p:cNvPr id="36" name="Obraz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28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18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609600" y="1169742"/>
            <a:ext cx="10554382" cy="1723930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endParaRPr lang="en-IN" b="1" dirty="0">
              <a:solidFill>
                <a:srgbClr val="F379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9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880485" y="1428896"/>
            <a:ext cx="370420" cy="369080"/>
            <a:chOff x="823913" y="2190750"/>
            <a:chExt cx="438150" cy="43656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Prostokąt 1"/>
          <p:cNvSpPr/>
          <p:nvPr/>
        </p:nvSpPr>
        <p:spPr>
          <a:xfrm>
            <a:off x="1287141" y="1428896"/>
            <a:ext cx="9720383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"/>
              </a:spcBef>
              <a:spcAft>
                <a:spcPts val="380"/>
              </a:spcAft>
            </a:pP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Koszty Stałe oznaczają faktyczną stratę brutto (wynik finansowy przedsiębiorcy przed opodatkowaniem, uwzględniający zysk/stratę z działalności operacyjnej oraz koszty i przychody finansowe) w okresie od 1 listopada 2020 r. do 31 marca 2021 r., wykazaną przez Beneficjenta w rachunku zysków i strat lub innych dokumentach sprawozdawczych, z wyłączeniem rezerw na utratę wartości aktywów oraz uwzględniającą pomoc publiczną uzyskaną z innych źródeł (otrzymana lub oczekiwana).</a:t>
            </a:r>
          </a:p>
        </p:txBody>
      </p:sp>
      <p:sp>
        <p:nvSpPr>
          <p:cNvPr id="6" name="Prostokąt 5"/>
          <p:cNvSpPr/>
          <p:nvPr/>
        </p:nvSpPr>
        <p:spPr>
          <a:xfrm>
            <a:off x="806730" y="3326833"/>
            <a:ext cx="10578539" cy="2263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"/>
              </a:spcBef>
              <a:spcAft>
                <a:spcPts val="380"/>
              </a:spcAft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MŚP subwencja finansowa udzielana jest do wysokości 70% Kosztów Stałych. Wysokość kwoty subwencji finansowej określana jest na bazie deklarowanej przez beneficjenta wysokości Kosztów Stałych (za okres listopad – grudzień 2020 r. na podstawie rzeczywistych Kosztów Stałych oraz za okres styczeń – marzec 2021 r. na podstawie prognozowanych Kosztów Stałych). </a:t>
            </a:r>
          </a:p>
          <a:p>
            <a:pPr>
              <a:lnSpc>
                <a:spcPct val="120000"/>
              </a:lnSpc>
              <a:spcBef>
                <a:spcPts val="30"/>
              </a:spcBef>
              <a:spcAft>
                <a:spcPts val="380"/>
              </a:spcAft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Beneficjent będzie uprawniony do rekompensaty Kosztów Stałych tylko za okresy kwalifikowane, w których spadek obrotów wynosi co najmniej 30%. Koszty Stałe oraz wysokość obrotów za okres listopad - grudzień 2020 r. będą weryfikowane na podstawie danych rzeczywistych. Prognoza Kosztów Stałych oraz wysokości obrotów za okres styczeń-marzec 2021 r. będą natomiast weryfikowane następczo -  jako warunek umorzenia subwencji finansowej.</a:t>
            </a:r>
          </a:p>
          <a:p>
            <a:pPr>
              <a:lnSpc>
                <a:spcPct val="120000"/>
              </a:lnSpc>
              <a:spcBef>
                <a:spcPts val="30"/>
              </a:spcBef>
              <a:spcAft>
                <a:spcPts val="380"/>
              </a:spcAft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Beneficjent będzie zobowiązany do zwrotu subwencji finansowej w kwocie przekraczającej 70% rzeczywistych Kosztów Stałych w okresie od 1 listopada 2020 r. do 31 marca 2021 r., z wyłączeniem rezerw na utratę wartości aktywów oraz uwzględniającej uzyskaną pomoc publiczną z innych źródeł.</a:t>
            </a:r>
          </a:p>
        </p:txBody>
      </p:sp>
      <p:pic>
        <p:nvPicPr>
          <p:cNvPr id="36" name="Obraz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92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69436"/>
            <a:ext cx="4406400" cy="229310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559251" y="977256"/>
            <a:ext cx="4915136" cy="303989"/>
            <a:chOff x="6172819" y="1101893"/>
            <a:chExt cx="4915136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13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740433" y="1101893"/>
              <a:ext cx="4347522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KWOTA SUBWENCJI</a:t>
              </a:r>
            </a:p>
          </p:txBody>
        </p:sp>
      </p:grpSp>
      <p:sp>
        <p:nvSpPr>
          <p:cNvPr id="2" name="Prostokąt 1"/>
          <p:cNvSpPr/>
          <p:nvPr/>
        </p:nvSpPr>
        <p:spPr>
          <a:xfrm>
            <a:off x="5702721" y="1354274"/>
            <a:ext cx="5319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Sugerowana kwota subwencji finansowej wyliczona na podstawie danych wprowadzonych na poprzednim ekranie.</a:t>
            </a:r>
          </a:p>
        </p:txBody>
      </p:sp>
      <p:cxnSp>
        <p:nvCxnSpPr>
          <p:cNvPr id="21" name="Łącznik łamany 20"/>
          <p:cNvCxnSpPr/>
          <p:nvPr/>
        </p:nvCxnSpPr>
        <p:spPr>
          <a:xfrm rot="10800000" flipV="1">
            <a:off x="3083444" y="1623306"/>
            <a:ext cx="2456614" cy="469689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łamany 23"/>
          <p:cNvCxnSpPr/>
          <p:nvPr/>
        </p:nvCxnSpPr>
        <p:spPr>
          <a:xfrm rot="10800000" flipV="1">
            <a:off x="3083446" y="2250158"/>
            <a:ext cx="2456613" cy="238331"/>
          </a:xfrm>
          <a:prstGeom prst="bentConnector3">
            <a:avLst>
              <a:gd name="adj1" fmla="val 12307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5695122" y="1754046"/>
            <a:ext cx="61866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Wpisz kwotę subwencji finansowej, którą chcesz otrzymać. Upewnij się, że wpisałeś właściwą wartość.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Maksymalna kwota finansowania dla MŚP z Tarczy Finansowej 2.0 nie może przekroczyć 3,5 mln zł z zastrzeżeniem, że wysokość pomocy na jednego pracownika nie może przekroczyć 72 tys. zł, a maksymalna kwota finansowania z Tarczy Finansowej 1.0 i Tarczy Finansowej 2.0 nie może w sumie przekroczyć 144 tys. zł na jednego pracownika.</a:t>
            </a: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Stan zatrudnienia na potrzeby ustalenia powyższych limitów badany będzie na dzień 30 września 2020 r.</a:t>
            </a:r>
            <a:r>
              <a:rPr lang="pl-PL" dirty="0"/>
              <a:t> 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780563" y="3231374"/>
            <a:ext cx="5163751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liście powinien wyświetlić się rachunek bankowy, który wybrałeś do wpłaty subwencji finansowej.</a:t>
            </a:r>
          </a:p>
        </p:txBody>
      </p:sp>
      <p:cxnSp>
        <p:nvCxnSpPr>
          <p:cNvPr id="27" name="Łącznik łamany 26"/>
          <p:cNvCxnSpPr/>
          <p:nvPr/>
        </p:nvCxnSpPr>
        <p:spPr>
          <a:xfrm rot="10800000">
            <a:off x="4498056" y="3170922"/>
            <a:ext cx="1197066" cy="202779"/>
          </a:xfrm>
          <a:prstGeom prst="bentConnector3">
            <a:avLst>
              <a:gd name="adj1" fmla="val 30662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3062177" y="3115341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3" name="Grupa 32"/>
          <p:cNvGrpSpPr/>
          <p:nvPr/>
        </p:nvGrpSpPr>
        <p:grpSpPr>
          <a:xfrm>
            <a:off x="6107022" y="4082759"/>
            <a:ext cx="4915136" cy="303989"/>
            <a:chOff x="6172819" y="1101893"/>
            <a:chExt cx="4915136" cy="303989"/>
          </a:xfrm>
        </p:grpSpPr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14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Prostokąt 35"/>
            <p:cNvSpPr/>
            <p:nvPr/>
          </p:nvSpPr>
          <p:spPr>
            <a:xfrm>
              <a:off x="6740433" y="1101893"/>
              <a:ext cx="4347522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POTWIERDZENIE UMOCOWANIA</a:t>
              </a:r>
            </a:p>
          </p:txBody>
        </p:sp>
      </p:grpSp>
      <p:pic>
        <p:nvPicPr>
          <p:cNvPr id="37" name="Obraz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94190"/>
            <a:ext cx="4406400" cy="290907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Prostokąt 24"/>
          <p:cNvSpPr/>
          <p:nvPr/>
        </p:nvSpPr>
        <p:spPr>
          <a:xfrm>
            <a:off x="5763547" y="4515830"/>
            <a:ext cx="5341160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 czy dane osoby, która wypełnia wniosek są poprawne.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  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któraś z danych uległa zmianie lub jest błędna, niezwłocznie zgłoś to do Banku w celu jej poprawienia zanim wyślesz wniosek do PFR.</a:t>
            </a:r>
          </a:p>
        </p:txBody>
      </p:sp>
      <p:cxnSp>
        <p:nvCxnSpPr>
          <p:cNvPr id="38" name="Łącznik łamany 37"/>
          <p:cNvCxnSpPr/>
          <p:nvPr/>
        </p:nvCxnSpPr>
        <p:spPr>
          <a:xfrm rot="10800000">
            <a:off x="4380614" y="4484892"/>
            <a:ext cx="1029902" cy="339053"/>
          </a:xfrm>
          <a:prstGeom prst="bentConnector3">
            <a:avLst>
              <a:gd name="adj1" fmla="val 10769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rostokąt 39"/>
          <p:cNvSpPr/>
          <p:nvPr/>
        </p:nvSpPr>
        <p:spPr>
          <a:xfrm>
            <a:off x="5785756" y="5512948"/>
            <a:ext cx="6096000" cy="685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Zaznacz odpowiednią opcję. Jeśli jesteś właścicielem firmy lub możesz reprezentować ją jednoosobowo wybierz – 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reprezentant firmy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W przypadku gdy jesteś wyłącznie osobą upoważnioną do złożenia wniosku, zaznacz drugą opcję.</a:t>
            </a:r>
          </a:p>
        </p:txBody>
      </p:sp>
      <p:cxnSp>
        <p:nvCxnSpPr>
          <p:cNvPr id="44" name="Łącznik łamany 43"/>
          <p:cNvCxnSpPr/>
          <p:nvPr/>
        </p:nvCxnSpPr>
        <p:spPr>
          <a:xfrm rot="10800000" flipV="1">
            <a:off x="4473883" y="5762846"/>
            <a:ext cx="966600" cy="342097"/>
          </a:xfrm>
          <a:prstGeom prst="bentConnector3">
            <a:avLst>
              <a:gd name="adj1" fmla="val 159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upa 34"/>
          <p:cNvGrpSpPr/>
          <p:nvPr/>
        </p:nvGrpSpPr>
        <p:grpSpPr>
          <a:xfrm>
            <a:off x="7426387" y="3513659"/>
            <a:ext cx="6096000" cy="483944"/>
            <a:chOff x="5689412" y="5804316"/>
            <a:chExt cx="6096000" cy="483944"/>
          </a:xfrm>
        </p:grpSpPr>
        <p:sp>
          <p:nvSpPr>
            <p:cNvPr id="41" name="Prostokąt 40"/>
            <p:cNvSpPr/>
            <p:nvPr/>
          </p:nvSpPr>
          <p:spPr>
            <a:xfrm>
              <a:off x="5689412" y="5804316"/>
              <a:ext cx="5287549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„Wróć” zostaniesz przekierowany na poprzedni ekran.</a:t>
              </a:r>
            </a:p>
          </p:txBody>
        </p:sp>
        <p:sp>
          <p:nvSpPr>
            <p:cNvPr id="42" name="Prostokąt 41"/>
            <p:cNvSpPr/>
            <p:nvPr/>
          </p:nvSpPr>
          <p:spPr>
            <a:xfrm>
              <a:off x="5689412" y="5998309"/>
              <a:ext cx="6096000" cy="28995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„Dalej” zostaniesz przekierowany na kolejny ekran.</a:t>
              </a:r>
            </a:p>
          </p:txBody>
        </p:sp>
      </p:grpSp>
      <p:sp>
        <p:nvSpPr>
          <p:cNvPr id="45" name="Prostokąt 44"/>
          <p:cNvSpPr/>
          <p:nvPr/>
        </p:nvSpPr>
        <p:spPr>
          <a:xfrm>
            <a:off x="2300177" y="5408449"/>
            <a:ext cx="1222743" cy="144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6" name="Obraz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41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9" y="1408985"/>
            <a:ext cx="4406400" cy="326860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Łącznik łamany 20"/>
          <p:cNvCxnSpPr/>
          <p:nvPr/>
        </p:nvCxnSpPr>
        <p:spPr>
          <a:xfrm rot="10800000">
            <a:off x="3693802" y="1579822"/>
            <a:ext cx="2556231" cy="282205"/>
          </a:xfrm>
          <a:prstGeom prst="bentConnector3">
            <a:avLst>
              <a:gd name="adj1" fmla="val 2254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6173940" y="1303912"/>
            <a:ext cx="4915136" cy="303989"/>
            <a:chOff x="6172819" y="1101893"/>
            <a:chExt cx="4915136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15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740433" y="1101893"/>
              <a:ext cx="4347522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POTWIERDZENIE UMOCOWANIA - REPREZENTANT FIRMY</a:t>
              </a: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063298" y="3317360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6419771" y="1689181"/>
            <a:ext cx="5330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masz umocowanie do jednoosobowego reprezentowania firmy, to zaznacz „TAK”. Zostaniesz poproszony o załączenie wyłącznie odpisu z KRS w celu potwierdzenie swojego umocowania.</a:t>
            </a:r>
          </a:p>
        </p:txBody>
      </p:sp>
      <p:sp>
        <p:nvSpPr>
          <p:cNvPr id="32" name="Freeform 37">
            <a:extLst>
              <a:ext uri="{FF2B5EF4-FFF2-40B4-BE49-F238E27FC236}">
                <a16:creationId xmlns:a16="http://schemas.microsoft.com/office/drawing/2014/main" id="{1E47C696-EE31-4A14-97B8-C8235C3A7358}"/>
              </a:ext>
            </a:extLst>
          </p:cNvPr>
          <p:cNvSpPr>
            <a:spLocks noEditPoints="1"/>
          </p:cNvSpPr>
          <p:nvPr/>
        </p:nvSpPr>
        <p:spPr bwMode="auto">
          <a:xfrm>
            <a:off x="9085034" y="3622898"/>
            <a:ext cx="336637" cy="375084"/>
          </a:xfrm>
          <a:custGeom>
            <a:avLst/>
            <a:gdLst>
              <a:gd name="T0" fmla="*/ 2147 w 5376"/>
              <a:gd name="T1" fmla="*/ 419 h 5990"/>
              <a:gd name="T2" fmla="*/ 2070 w 5376"/>
              <a:gd name="T3" fmla="*/ 1469 h 5990"/>
              <a:gd name="T4" fmla="*/ 1990 w 5376"/>
              <a:gd name="T5" fmla="*/ 4084 h 5990"/>
              <a:gd name="T6" fmla="*/ 1808 w 5376"/>
              <a:gd name="T7" fmla="*/ 4108 h 5990"/>
              <a:gd name="T8" fmla="*/ 1251 w 5376"/>
              <a:gd name="T9" fmla="*/ 3683 h 5990"/>
              <a:gd name="T10" fmla="*/ 1137 w 5376"/>
              <a:gd name="T11" fmla="*/ 3603 h 5990"/>
              <a:gd name="T12" fmla="*/ 907 w 5376"/>
              <a:gd name="T13" fmla="*/ 3502 h 5990"/>
              <a:gd name="T14" fmla="*/ 597 w 5376"/>
              <a:gd name="T15" fmla="*/ 3496 h 5990"/>
              <a:gd name="T16" fmla="*/ 486 w 5376"/>
              <a:gd name="T17" fmla="*/ 3696 h 5990"/>
              <a:gd name="T18" fmla="*/ 785 w 5376"/>
              <a:gd name="T19" fmla="*/ 4046 h 5990"/>
              <a:gd name="T20" fmla="*/ 1210 w 5376"/>
              <a:gd name="T21" fmla="*/ 4478 h 5990"/>
              <a:gd name="T22" fmla="*/ 1759 w 5376"/>
              <a:gd name="T23" fmla="*/ 4941 h 5990"/>
              <a:gd name="T24" fmla="*/ 2440 w 5376"/>
              <a:gd name="T25" fmla="*/ 5362 h 5990"/>
              <a:gd name="T26" fmla="*/ 3203 w 5376"/>
              <a:gd name="T27" fmla="*/ 5618 h 5990"/>
              <a:gd name="T28" fmla="*/ 3791 w 5376"/>
              <a:gd name="T29" fmla="*/ 5631 h 5990"/>
              <a:gd name="T30" fmla="*/ 4319 w 5376"/>
              <a:gd name="T31" fmla="*/ 5462 h 5990"/>
              <a:gd name="T32" fmla="*/ 4701 w 5376"/>
              <a:gd name="T33" fmla="*/ 5106 h 5990"/>
              <a:gd name="T34" fmla="*/ 4930 w 5376"/>
              <a:gd name="T35" fmla="*/ 4598 h 5990"/>
              <a:gd name="T36" fmla="*/ 5021 w 5376"/>
              <a:gd name="T37" fmla="*/ 4051 h 5990"/>
              <a:gd name="T38" fmla="*/ 5024 w 5376"/>
              <a:gd name="T39" fmla="*/ 3556 h 5990"/>
              <a:gd name="T40" fmla="*/ 4991 w 5376"/>
              <a:gd name="T41" fmla="*/ 3202 h 5990"/>
              <a:gd name="T42" fmla="*/ 4476 w 5376"/>
              <a:gd name="T43" fmla="*/ 2883 h 5990"/>
              <a:gd name="T44" fmla="*/ 3958 w 5376"/>
              <a:gd name="T45" fmla="*/ 2659 h 5990"/>
              <a:gd name="T46" fmla="*/ 3542 w 5376"/>
              <a:gd name="T47" fmla="*/ 2530 h 5990"/>
              <a:gd name="T48" fmla="*/ 3198 w 5376"/>
              <a:gd name="T49" fmla="*/ 2451 h 5990"/>
              <a:gd name="T50" fmla="*/ 2811 w 5376"/>
              <a:gd name="T51" fmla="*/ 2316 h 5990"/>
              <a:gd name="T52" fmla="*/ 2588 w 5376"/>
              <a:gd name="T53" fmla="*/ 614 h 5990"/>
              <a:gd name="T54" fmla="*/ 2512 w 5376"/>
              <a:gd name="T55" fmla="*/ 423 h 5990"/>
              <a:gd name="T56" fmla="*/ 2327 w 5376"/>
              <a:gd name="T57" fmla="*/ 0 h 5990"/>
              <a:gd name="T58" fmla="*/ 2693 w 5376"/>
              <a:gd name="T59" fmla="*/ 124 h 5990"/>
              <a:gd name="T60" fmla="*/ 2907 w 5376"/>
              <a:gd name="T61" fmla="*/ 438 h 5990"/>
              <a:gd name="T62" fmla="*/ 3268 w 5376"/>
              <a:gd name="T63" fmla="*/ 2113 h 5990"/>
              <a:gd name="T64" fmla="*/ 3635 w 5376"/>
              <a:gd name="T65" fmla="*/ 2196 h 5990"/>
              <a:gd name="T66" fmla="*/ 4092 w 5376"/>
              <a:gd name="T67" fmla="*/ 2340 h 5990"/>
              <a:gd name="T68" fmla="*/ 4667 w 5376"/>
              <a:gd name="T69" fmla="*/ 2592 h 5990"/>
              <a:gd name="T70" fmla="*/ 5260 w 5376"/>
              <a:gd name="T71" fmla="*/ 2922 h 5990"/>
              <a:gd name="T72" fmla="*/ 5318 w 5376"/>
              <a:gd name="T73" fmla="*/ 3053 h 5990"/>
              <a:gd name="T74" fmla="*/ 5352 w 5376"/>
              <a:gd name="T75" fmla="*/ 3315 h 5990"/>
              <a:gd name="T76" fmla="*/ 5376 w 5376"/>
              <a:gd name="T77" fmla="*/ 3761 h 5990"/>
              <a:gd name="T78" fmla="*/ 5342 w 5376"/>
              <a:gd name="T79" fmla="*/ 4309 h 5990"/>
              <a:gd name="T80" fmla="*/ 5198 w 5376"/>
              <a:gd name="T81" fmla="*/ 4886 h 5990"/>
              <a:gd name="T82" fmla="*/ 4903 w 5376"/>
              <a:gd name="T83" fmla="*/ 5413 h 5990"/>
              <a:gd name="T84" fmla="*/ 4435 w 5376"/>
              <a:gd name="T85" fmla="*/ 5792 h 5990"/>
              <a:gd name="T86" fmla="*/ 3823 w 5376"/>
              <a:gd name="T87" fmla="*/ 5974 h 5990"/>
              <a:gd name="T88" fmla="*/ 3192 w 5376"/>
              <a:gd name="T89" fmla="*/ 5965 h 5990"/>
              <a:gd name="T90" fmla="*/ 2345 w 5376"/>
              <a:gd name="T91" fmla="*/ 5700 h 5990"/>
              <a:gd name="T92" fmla="*/ 1437 w 5376"/>
              <a:gd name="T93" fmla="*/ 5130 h 5990"/>
              <a:gd name="T94" fmla="*/ 803 w 5376"/>
              <a:gd name="T95" fmla="*/ 4565 h 5990"/>
              <a:gd name="T96" fmla="*/ 439 w 5376"/>
              <a:gd name="T97" fmla="*/ 4177 h 5990"/>
              <a:gd name="T98" fmla="*/ 183 w 5376"/>
              <a:gd name="T99" fmla="*/ 3870 h 5990"/>
              <a:gd name="T100" fmla="*/ 49 w 5376"/>
              <a:gd name="T101" fmla="*/ 3694 h 5990"/>
              <a:gd name="T102" fmla="*/ 0 w 5376"/>
              <a:gd name="T103" fmla="*/ 3561 h 5990"/>
              <a:gd name="T104" fmla="*/ 198 w 5376"/>
              <a:gd name="T105" fmla="*/ 3315 h 5990"/>
              <a:gd name="T106" fmla="*/ 637 w 5376"/>
              <a:gd name="T107" fmla="*/ 3135 h 5990"/>
              <a:gd name="T108" fmla="*/ 1023 w 5376"/>
              <a:gd name="T109" fmla="*/ 3175 h 5990"/>
              <a:gd name="T110" fmla="*/ 1308 w 5376"/>
              <a:gd name="T111" fmla="*/ 3302 h 5990"/>
              <a:gd name="T112" fmla="*/ 1466 w 5376"/>
              <a:gd name="T113" fmla="*/ 3411 h 5990"/>
              <a:gd name="T114" fmla="*/ 1723 w 5376"/>
              <a:gd name="T115" fmla="*/ 586 h 5990"/>
              <a:gd name="T116" fmla="*/ 1779 w 5376"/>
              <a:gd name="T117" fmla="*/ 349 h 5990"/>
              <a:gd name="T118" fmla="*/ 2030 w 5376"/>
              <a:gd name="T119" fmla="*/ 76 h 5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6" h="5990">
                <a:moveTo>
                  <a:pt x="2329" y="347"/>
                </a:moveTo>
                <a:lnTo>
                  <a:pt x="2278" y="352"/>
                </a:lnTo>
                <a:lnTo>
                  <a:pt x="2229" y="367"/>
                </a:lnTo>
                <a:lnTo>
                  <a:pt x="2186" y="390"/>
                </a:lnTo>
                <a:lnTo>
                  <a:pt x="2147" y="419"/>
                </a:lnTo>
                <a:lnTo>
                  <a:pt x="2117" y="458"/>
                </a:lnTo>
                <a:lnTo>
                  <a:pt x="2093" y="499"/>
                </a:lnTo>
                <a:lnTo>
                  <a:pt x="2077" y="547"/>
                </a:lnTo>
                <a:lnTo>
                  <a:pt x="2070" y="599"/>
                </a:lnTo>
                <a:lnTo>
                  <a:pt x="2070" y="1469"/>
                </a:lnTo>
                <a:lnTo>
                  <a:pt x="2053" y="3952"/>
                </a:lnTo>
                <a:lnTo>
                  <a:pt x="2050" y="3990"/>
                </a:lnTo>
                <a:lnTo>
                  <a:pt x="2035" y="4026"/>
                </a:lnTo>
                <a:lnTo>
                  <a:pt x="2015" y="4057"/>
                </a:lnTo>
                <a:lnTo>
                  <a:pt x="1990" y="4084"/>
                </a:lnTo>
                <a:lnTo>
                  <a:pt x="1957" y="4106"/>
                </a:lnTo>
                <a:lnTo>
                  <a:pt x="1919" y="4119"/>
                </a:lnTo>
                <a:lnTo>
                  <a:pt x="1881" y="4122"/>
                </a:lnTo>
                <a:lnTo>
                  <a:pt x="1845" y="4119"/>
                </a:lnTo>
                <a:lnTo>
                  <a:pt x="1808" y="4108"/>
                </a:lnTo>
                <a:lnTo>
                  <a:pt x="1774" y="4088"/>
                </a:lnTo>
                <a:lnTo>
                  <a:pt x="1264" y="3694"/>
                </a:lnTo>
                <a:lnTo>
                  <a:pt x="1259" y="3690"/>
                </a:lnTo>
                <a:lnTo>
                  <a:pt x="1255" y="3687"/>
                </a:lnTo>
                <a:lnTo>
                  <a:pt x="1251" y="3683"/>
                </a:lnTo>
                <a:lnTo>
                  <a:pt x="1241" y="3674"/>
                </a:lnTo>
                <a:lnTo>
                  <a:pt x="1222" y="3661"/>
                </a:lnTo>
                <a:lnTo>
                  <a:pt x="1199" y="3643"/>
                </a:lnTo>
                <a:lnTo>
                  <a:pt x="1172" y="3625"/>
                </a:lnTo>
                <a:lnTo>
                  <a:pt x="1137" y="3603"/>
                </a:lnTo>
                <a:lnTo>
                  <a:pt x="1099" y="3581"/>
                </a:lnTo>
                <a:lnTo>
                  <a:pt x="1056" y="3560"/>
                </a:lnTo>
                <a:lnTo>
                  <a:pt x="1008" y="3538"/>
                </a:lnTo>
                <a:lnTo>
                  <a:pt x="959" y="3518"/>
                </a:lnTo>
                <a:lnTo>
                  <a:pt x="907" y="3502"/>
                </a:lnTo>
                <a:lnTo>
                  <a:pt x="851" y="3489"/>
                </a:lnTo>
                <a:lnTo>
                  <a:pt x="794" y="3480"/>
                </a:lnTo>
                <a:lnTo>
                  <a:pt x="735" y="3478"/>
                </a:lnTo>
                <a:lnTo>
                  <a:pt x="664" y="3482"/>
                </a:lnTo>
                <a:lnTo>
                  <a:pt x="597" y="3496"/>
                </a:lnTo>
                <a:lnTo>
                  <a:pt x="530" y="3520"/>
                </a:lnTo>
                <a:lnTo>
                  <a:pt x="466" y="3552"/>
                </a:lnTo>
                <a:lnTo>
                  <a:pt x="404" y="3594"/>
                </a:lnTo>
                <a:lnTo>
                  <a:pt x="443" y="3641"/>
                </a:lnTo>
                <a:lnTo>
                  <a:pt x="486" y="3696"/>
                </a:lnTo>
                <a:lnTo>
                  <a:pt x="535" y="3757"/>
                </a:lnTo>
                <a:lnTo>
                  <a:pt x="589" y="3823"/>
                </a:lnTo>
                <a:lnTo>
                  <a:pt x="649" y="3894"/>
                </a:lnTo>
                <a:lnTo>
                  <a:pt x="715" y="3968"/>
                </a:lnTo>
                <a:lnTo>
                  <a:pt x="785" y="4046"/>
                </a:lnTo>
                <a:lnTo>
                  <a:pt x="862" y="4130"/>
                </a:lnTo>
                <a:lnTo>
                  <a:pt x="941" y="4213"/>
                </a:lnTo>
                <a:lnTo>
                  <a:pt x="1027" y="4300"/>
                </a:lnTo>
                <a:lnTo>
                  <a:pt x="1115" y="4389"/>
                </a:lnTo>
                <a:lnTo>
                  <a:pt x="1210" y="4478"/>
                </a:lnTo>
                <a:lnTo>
                  <a:pt x="1306" y="4567"/>
                </a:lnTo>
                <a:lnTo>
                  <a:pt x="1409" y="4660"/>
                </a:lnTo>
                <a:lnTo>
                  <a:pt x="1520" y="4754"/>
                </a:lnTo>
                <a:lnTo>
                  <a:pt x="1636" y="4848"/>
                </a:lnTo>
                <a:lnTo>
                  <a:pt x="1759" y="4941"/>
                </a:lnTo>
                <a:lnTo>
                  <a:pt x="1886" y="5033"/>
                </a:lnTo>
                <a:lnTo>
                  <a:pt x="2017" y="5122"/>
                </a:lnTo>
                <a:lnTo>
                  <a:pt x="2155" y="5206"/>
                </a:lnTo>
                <a:lnTo>
                  <a:pt x="2294" y="5288"/>
                </a:lnTo>
                <a:lnTo>
                  <a:pt x="2440" y="5362"/>
                </a:lnTo>
                <a:lnTo>
                  <a:pt x="2586" y="5431"/>
                </a:lnTo>
                <a:lnTo>
                  <a:pt x="2737" y="5491"/>
                </a:lnTo>
                <a:lnTo>
                  <a:pt x="2889" y="5543"/>
                </a:lnTo>
                <a:lnTo>
                  <a:pt x="3045" y="5585"/>
                </a:lnTo>
                <a:lnTo>
                  <a:pt x="3203" y="5618"/>
                </a:lnTo>
                <a:lnTo>
                  <a:pt x="3363" y="5638"/>
                </a:lnTo>
                <a:lnTo>
                  <a:pt x="3522" y="5645"/>
                </a:lnTo>
                <a:lnTo>
                  <a:pt x="3540" y="5645"/>
                </a:lnTo>
                <a:lnTo>
                  <a:pt x="3667" y="5642"/>
                </a:lnTo>
                <a:lnTo>
                  <a:pt x="3791" y="5631"/>
                </a:lnTo>
                <a:lnTo>
                  <a:pt x="3909" y="5612"/>
                </a:lnTo>
                <a:lnTo>
                  <a:pt x="4019" y="5585"/>
                </a:lnTo>
                <a:lnTo>
                  <a:pt x="4125" y="5553"/>
                </a:lnTo>
                <a:lnTo>
                  <a:pt x="4224" y="5511"/>
                </a:lnTo>
                <a:lnTo>
                  <a:pt x="4319" y="5462"/>
                </a:lnTo>
                <a:lnTo>
                  <a:pt x="4406" y="5406"/>
                </a:lnTo>
                <a:lnTo>
                  <a:pt x="4489" y="5344"/>
                </a:lnTo>
                <a:lnTo>
                  <a:pt x="4565" y="5273"/>
                </a:lnTo>
                <a:lnTo>
                  <a:pt x="4634" y="5195"/>
                </a:lnTo>
                <a:lnTo>
                  <a:pt x="4701" y="5106"/>
                </a:lnTo>
                <a:lnTo>
                  <a:pt x="4761" y="5012"/>
                </a:lnTo>
                <a:lnTo>
                  <a:pt x="4812" y="4914"/>
                </a:lnTo>
                <a:lnTo>
                  <a:pt x="4857" y="4812"/>
                </a:lnTo>
                <a:lnTo>
                  <a:pt x="4897" y="4707"/>
                </a:lnTo>
                <a:lnTo>
                  <a:pt x="4930" y="4598"/>
                </a:lnTo>
                <a:lnTo>
                  <a:pt x="4957" y="4489"/>
                </a:lnTo>
                <a:lnTo>
                  <a:pt x="4979" y="4380"/>
                </a:lnTo>
                <a:lnTo>
                  <a:pt x="4997" y="4269"/>
                </a:lnTo>
                <a:lnTo>
                  <a:pt x="5010" y="4160"/>
                </a:lnTo>
                <a:lnTo>
                  <a:pt x="5021" y="4051"/>
                </a:lnTo>
                <a:lnTo>
                  <a:pt x="5026" y="3944"/>
                </a:lnTo>
                <a:lnTo>
                  <a:pt x="5030" y="3841"/>
                </a:lnTo>
                <a:lnTo>
                  <a:pt x="5030" y="3741"/>
                </a:lnTo>
                <a:lnTo>
                  <a:pt x="5028" y="3647"/>
                </a:lnTo>
                <a:lnTo>
                  <a:pt x="5024" y="3556"/>
                </a:lnTo>
                <a:lnTo>
                  <a:pt x="5019" y="3471"/>
                </a:lnTo>
                <a:lnTo>
                  <a:pt x="5011" y="3393"/>
                </a:lnTo>
                <a:lnTo>
                  <a:pt x="5004" y="3320"/>
                </a:lnTo>
                <a:lnTo>
                  <a:pt x="4997" y="3258"/>
                </a:lnTo>
                <a:lnTo>
                  <a:pt x="4991" y="3202"/>
                </a:lnTo>
                <a:lnTo>
                  <a:pt x="4984" y="3157"/>
                </a:lnTo>
                <a:lnTo>
                  <a:pt x="4848" y="3079"/>
                </a:lnTo>
                <a:lnTo>
                  <a:pt x="4718" y="3008"/>
                </a:lnTo>
                <a:lnTo>
                  <a:pt x="4594" y="2942"/>
                </a:lnTo>
                <a:lnTo>
                  <a:pt x="4476" y="2883"/>
                </a:lnTo>
                <a:lnTo>
                  <a:pt x="4362" y="2828"/>
                </a:lnTo>
                <a:lnTo>
                  <a:pt x="4255" y="2779"/>
                </a:lnTo>
                <a:lnTo>
                  <a:pt x="4152" y="2736"/>
                </a:lnTo>
                <a:lnTo>
                  <a:pt x="4052" y="2696"/>
                </a:lnTo>
                <a:lnTo>
                  <a:pt x="3958" y="2659"/>
                </a:lnTo>
                <a:lnTo>
                  <a:pt x="3867" y="2627"/>
                </a:lnTo>
                <a:lnTo>
                  <a:pt x="3782" y="2598"/>
                </a:lnTo>
                <a:lnTo>
                  <a:pt x="3698" y="2572"/>
                </a:lnTo>
                <a:lnTo>
                  <a:pt x="3618" y="2550"/>
                </a:lnTo>
                <a:lnTo>
                  <a:pt x="3542" y="2530"/>
                </a:lnTo>
                <a:lnTo>
                  <a:pt x="3468" y="2510"/>
                </a:lnTo>
                <a:lnTo>
                  <a:pt x="3397" y="2494"/>
                </a:lnTo>
                <a:lnTo>
                  <a:pt x="3328" y="2480"/>
                </a:lnTo>
                <a:lnTo>
                  <a:pt x="3261" y="2465"/>
                </a:lnTo>
                <a:lnTo>
                  <a:pt x="3198" y="2451"/>
                </a:lnTo>
                <a:lnTo>
                  <a:pt x="3049" y="2420"/>
                </a:lnTo>
                <a:lnTo>
                  <a:pt x="2909" y="2385"/>
                </a:lnTo>
                <a:lnTo>
                  <a:pt x="2871" y="2371"/>
                </a:lnTo>
                <a:lnTo>
                  <a:pt x="2837" y="2347"/>
                </a:lnTo>
                <a:lnTo>
                  <a:pt x="2811" y="2316"/>
                </a:lnTo>
                <a:lnTo>
                  <a:pt x="2791" y="2280"/>
                </a:lnTo>
                <a:lnTo>
                  <a:pt x="2782" y="2240"/>
                </a:lnTo>
                <a:lnTo>
                  <a:pt x="2588" y="626"/>
                </a:lnTo>
                <a:lnTo>
                  <a:pt x="2588" y="619"/>
                </a:lnTo>
                <a:lnTo>
                  <a:pt x="2588" y="614"/>
                </a:lnTo>
                <a:lnTo>
                  <a:pt x="2588" y="606"/>
                </a:lnTo>
                <a:lnTo>
                  <a:pt x="2583" y="554"/>
                </a:lnTo>
                <a:lnTo>
                  <a:pt x="2566" y="507"/>
                </a:lnTo>
                <a:lnTo>
                  <a:pt x="2543" y="461"/>
                </a:lnTo>
                <a:lnTo>
                  <a:pt x="2512" y="423"/>
                </a:lnTo>
                <a:lnTo>
                  <a:pt x="2474" y="392"/>
                </a:lnTo>
                <a:lnTo>
                  <a:pt x="2430" y="369"/>
                </a:lnTo>
                <a:lnTo>
                  <a:pt x="2381" y="352"/>
                </a:lnTo>
                <a:lnTo>
                  <a:pt x="2329" y="347"/>
                </a:lnTo>
                <a:close/>
                <a:moveTo>
                  <a:pt x="2327" y="0"/>
                </a:moveTo>
                <a:lnTo>
                  <a:pt x="2409" y="6"/>
                </a:lnTo>
                <a:lnTo>
                  <a:pt x="2487" y="22"/>
                </a:lnTo>
                <a:lnTo>
                  <a:pt x="2559" y="47"/>
                </a:lnTo>
                <a:lnTo>
                  <a:pt x="2630" y="82"/>
                </a:lnTo>
                <a:lnTo>
                  <a:pt x="2693" y="124"/>
                </a:lnTo>
                <a:lnTo>
                  <a:pt x="2751" y="174"/>
                </a:lnTo>
                <a:lnTo>
                  <a:pt x="2802" y="231"/>
                </a:lnTo>
                <a:lnTo>
                  <a:pt x="2846" y="294"/>
                </a:lnTo>
                <a:lnTo>
                  <a:pt x="2880" y="363"/>
                </a:lnTo>
                <a:lnTo>
                  <a:pt x="2907" y="438"/>
                </a:lnTo>
                <a:lnTo>
                  <a:pt x="2926" y="514"/>
                </a:lnTo>
                <a:lnTo>
                  <a:pt x="2931" y="596"/>
                </a:lnTo>
                <a:lnTo>
                  <a:pt x="3112" y="2080"/>
                </a:lnTo>
                <a:lnTo>
                  <a:pt x="3189" y="2097"/>
                </a:lnTo>
                <a:lnTo>
                  <a:pt x="3268" y="2113"/>
                </a:lnTo>
                <a:lnTo>
                  <a:pt x="3336" y="2127"/>
                </a:lnTo>
                <a:lnTo>
                  <a:pt x="3406" y="2142"/>
                </a:lnTo>
                <a:lnTo>
                  <a:pt x="3479" y="2158"/>
                </a:lnTo>
                <a:lnTo>
                  <a:pt x="3555" y="2176"/>
                </a:lnTo>
                <a:lnTo>
                  <a:pt x="3635" y="2196"/>
                </a:lnTo>
                <a:lnTo>
                  <a:pt x="3718" y="2218"/>
                </a:lnTo>
                <a:lnTo>
                  <a:pt x="3805" y="2244"/>
                </a:lnTo>
                <a:lnTo>
                  <a:pt x="3896" y="2273"/>
                </a:lnTo>
                <a:lnTo>
                  <a:pt x="3992" y="2305"/>
                </a:lnTo>
                <a:lnTo>
                  <a:pt x="4092" y="2340"/>
                </a:lnTo>
                <a:lnTo>
                  <a:pt x="4197" y="2380"/>
                </a:lnTo>
                <a:lnTo>
                  <a:pt x="4306" y="2425"/>
                </a:lnTo>
                <a:lnTo>
                  <a:pt x="4420" y="2476"/>
                </a:lnTo>
                <a:lnTo>
                  <a:pt x="4542" y="2530"/>
                </a:lnTo>
                <a:lnTo>
                  <a:pt x="4667" y="2592"/>
                </a:lnTo>
                <a:lnTo>
                  <a:pt x="4797" y="2659"/>
                </a:lnTo>
                <a:lnTo>
                  <a:pt x="4935" y="2732"/>
                </a:lnTo>
                <a:lnTo>
                  <a:pt x="5080" y="2814"/>
                </a:lnTo>
                <a:lnTo>
                  <a:pt x="5231" y="2901"/>
                </a:lnTo>
                <a:lnTo>
                  <a:pt x="5260" y="2922"/>
                </a:lnTo>
                <a:lnTo>
                  <a:pt x="5283" y="2950"/>
                </a:lnTo>
                <a:lnTo>
                  <a:pt x="5300" y="2981"/>
                </a:lnTo>
                <a:lnTo>
                  <a:pt x="5311" y="3017"/>
                </a:lnTo>
                <a:lnTo>
                  <a:pt x="5313" y="3030"/>
                </a:lnTo>
                <a:lnTo>
                  <a:pt x="5318" y="3053"/>
                </a:lnTo>
                <a:lnTo>
                  <a:pt x="5323" y="3088"/>
                </a:lnTo>
                <a:lnTo>
                  <a:pt x="5329" y="3131"/>
                </a:lnTo>
                <a:lnTo>
                  <a:pt x="5336" y="3184"/>
                </a:lnTo>
                <a:lnTo>
                  <a:pt x="5345" y="3246"/>
                </a:lnTo>
                <a:lnTo>
                  <a:pt x="5352" y="3315"/>
                </a:lnTo>
                <a:lnTo>
                  <a:pt x="5360" y="3393"/>
                </a:lnTo>
                <a:lnTo>
                  <a:pt x="5365" y="3476"/>
                </a:lnTo>
                <a:lnTo>
                  <a:pt x="5371" y="3565"/>
                </a:lnTo>
                <a:lnTo>
                  <a:pt x="5374" y="3661"/>
                </a:lnTo>
                <a:lnTo>
                  <a:pt x="5376" y="3761"/>
                </a:lnTo>
                <a:lnTo>
                  <a:pt x="5376" y="3865"/>
                </a:lnTo>
                <a:lnTo>
                  <a:pt x="5372" y="3972"/>
                </a:lnTo>
                <a:lnTo>
                  <a:pt x="5365" y="4082"/>
                </a:lnTo>
                <a:lnTo>
                  <a:pt x="5354" y="4195"/>
                </a:lnTo>
                <a:lnTo>
                  <a:pt x="5342" y="4309"/>
                </a:lnTo>
                <a:lnTo>
                  <a:pt x="5323" y="4425"/>
                </a:lnTo>
                <a:lnTo>
                  <a:pt x="5300" y="4542"/>
                </a:lnTo>
                <a:lnTo>
                  <a:pt x="5271" y="4658"/>
                </a:lnTo>
                <a:lnTo>
                  <a:pt x="5238" y="4772"/>
                </a:lnTo>
                <a:lnTo>
                  <a:pt x="5198" y="4886"/>
                </a:lnTo>
                <a:lnTo>
                  <a:pt x="5153" y="4999"/>
                </a:lnTo>
                <a:lnTo>
                  <a:pt x="5102" y="5108"/>
                </a:lnTo>
                <a:lnTo>
                  <a:pt x="5042" y="5213"/>
                </a:lnTo>
                <a:lnTo>
                  <a:pt x="4977" y="5315"/>
                </a:lnTo>
                <a:lnTo>
                  <a:pt x="4903" y="5413"/>
                </a:lnTo>
                <a:lnTo>
                  <a:pt x="4821" y="5504"/>
                </a:lnTo>
                <a:lnTo>
                  <a:pt x="4732" y="5589"/>
                </a:lnTo>
                <a:lnTo>
                  <a:pt x="4640" y="5663"/>
                </a:lnTo>
                <a:lnTo>
                  <a:pt x="4540" y="5732"/>
                </a:lnTo>
                <a:lnTo>
                  <a:pt x="4435" y="5792"/>
                </a:lnTo>
                <a:lnTo>
                  <a:pt x="4324" y="5845"/>
                </a:lnTo>
                <a:lnTo>
                  <a:pt x="4208" y="5888"/>
                </a:lnTo>
                <a:lnTo>
                  <a:pt x="4085" y="5925"/>
                </a:lnTo>
                <a:lnTo>
                  <a:pt x="3958" y="5954"/>
                </a:lnTo>
                <a:lnTo>
                  <a:pt x="3823" y="5974"/>
                </a:lnTo>
                <a:lnTo>
                  <a:pt x="3684" y="5986"/>
                </a:lnTo>
                <a:lnTo>
                  <a:pt x="3540" y="5990"/>
                </a:lnTo>
                <a:lnTo>
                  <a:pt x="3521" y="5990"/>
                </a:lnTo>
                <a:lnTo>
                  <a:pt x="3357" y="5983"/>
                </a:lnTo>
                <a:lnTo>
                  <a:pt x="3192" y="5965"/>
                </a:lnTo>
                <a:lnTo>
                  <a:pt x="3025" y="5934"/>
                </a:lnTo>
                <a:lnTo>
                  <a:pt x="2857" y="5892"/>
                </a:lnTo>
                <a:lnTo>
                  <a:pt x="2686" y="5839"/>
                </a:lnTo>
                <a:lnTo>
                  <a:pt x="2518" y="5776"/>
                </a:lnTo>
                <a:lnTo>
                  <a:pt x="2345" y="5700"/>
                </a:lnTo>
                <a:lnTo>
                  <a:pt x="2171" y="5612"/>
                </a:lnTo>
                <a:lnTo>
                  <a:pt x="1990" y="5511"/>
                </a:lnTo>
                <a:lnTo>
                  <a:pt x="1807" y="5395"/>
                </a:lnTo>
                <a:lnTo>
                  <a:pt x="1622" y="5268"/>
                </a:lnTo>
                <a:lnTo>
                  <a:pt x="1437" y="5130"/>
                </a:lnTo>
                <a:lnTo>
                  <a:pt x="1251" y="4979"/>
                </a:lnTo>
                <a:lnTo>
                  <a:pt x="1068" y="4817"/>
                </a:lnTo>
                <a:lnTo>
                  <a:pt x="976" y="4732"/>
                </a:lnTo>
                <a:lnTo>
                  <a:pt x="889" y="4649"/>
                </a:lnTo>
                <a:lnTo>
                  <a:pt x="803" y="4565"/>
                </a:lnTo>
                <a:lnTo>
                  <a:pt x="724" y="4483"/>
                </a:lnTo>
                <a:lnTo>
                  <a:pt x="646" y="4404"/>
                </a:lnTo>
                <a:lnTo>
                  <a:pt x="573" y="4326"/>
                </a:lnTo>
                <a:lnTo>
                  <a:pt x="504" y="4249"/>
                </a:lnTo>
                <a:lnTo>
                  <a:pt x="439" y="4177"/>
                </a:lnTo>
                <a:lnTo>
                  <a:pt x="379" y="4108"/>
                </a:lnTo>
                <a:lnTo>
                  <a:pt x="323" y="4041"/>
                </a:lnTo>
                <a:lnTo>
                  <a:pt x="272" y="3979"/>
                </a:lnTo>
                <a:lnTo>
                  <a:pt x="225" y="3923"/>
                </a:lnTo>
                <a:lnTo>
                  <a:pt x="183" y="3870"/>
                </a:lnTo>
                <a:lnTo>
                  <a:pt x="145" y="3823"/>
                </a:lnTo>
                <a:lnTo>
                  <a:pt x="114" y="3781"/>
                </a:lnTo>
                <a:lnTo>
                  <a:pt x="87" y="3747"/>
                </a:lnTo>
                <a:lnTo>
                  <a:pt x="65" y="3718"/>
                </a:lnTo>
                <a:lnTo>
                  <a:pt x="49" y="3694"/>
                </a:lnTo>
                <a:lnTo>
                  <a:pt x="38" y="3679"/>
                </a:lnTo>
                <a:lnTo>
                  <a:pt x="33" y="3672"/>
                </a:lnTo>
                <a:lnTo>
                  <a:pt x="13" y="3638"/>
                </a:lnTo>
                <a:lnTo>
                  <a:pt x="2" y="3600"/>
                </a:lnTo>
                <a:lnTo>
                  <a:pt x="0" y="3561"/>
                </a:lnTo>
                <a:lnTo>
                  <a:pt x="7" y="3523"/>
                </a:lnTo>
                <a:lnTo>
                  <a:pt x="22" y="3489"/>
                </a:lnTo>
                <a:lnTo>
                  <a:pt x="45" y="3456"/>
                </a:lnTo>
                <a:lnTo>
                  <a:pt x="120" y="3380"/>
                </a:lnTo>
                <a:lnTo>
                  <a:pt x="198" y="3315"/>
                </a:lnTo>
                <a:lnTo>
                  <a:pt x="279" y="3258"/>
                </a:lnTo>
                <a:lnTo>
                  <a:pt x="365" y="3213"/>
                </a:lnTo>
                <a:lnTo>
                  <a:pt x="453" y="3177"/>
                </a:lnTo>
                <a:lnTo>
                  <a:pt x="544" y="3151"/>
                </a:lnTo>
                <a:lnTo>
                  <a:pt x="637" y="3135"/>
                </a:lnTo>
                <a:lnTo>
                  <a:pt x="733" y="3129"/>
                </a:lnTo>
                <a:lnTo>
                  <a:pt x="811" y="3133"/>
                </a:lnTo>
                <a:lnTo>
                  <a:pt x="883" y="3142"/>
                </a:lnTo>
                <a:lnTo>
                  <a:pt x="956" y="3157"/>
                </a:lnTo>
                <a:lnTo>
                  <a:pt x="1023" y="3175"/>
                </a:lnTo>
                <a:lnTo>
                  <a:pt x="1088" y="3197"/>
                </a:lnTo>
                <a:lnTo>
                  <a:pt x="1150" y="3222"/>
                </a:lnTo>
                <a:lnTo>
                  <a:pt x="1206" y="3247"/>
                </a:lnTo>
                <a:lnTo>
                  <a:pt x="1259" y="3275"/>
                </a:lnTo>
                <a:lnTo>
                  <a:pt x="1308" y="3302"/>
                </a:lnTo>
                <a:lnTo>
                  <a:pt x="1351" y="3329"/>
                </a:lnTo>
                <a:lnTo>
                  <a:pt x="1388" y="3353"/>
                </a:lnTo>
                <a:lnTo>
                  <a:pt x="1420" y="3376"/>
                </a:lnTo>
                <a:lnTo>
                  <a:pt x="1446" y="3396"/>
                </a:lnTo>
                <a:lnTo>
                  <a:pt x="1466" y="3411"/>
                </a:lnTo>
                <a:lnTo>
                  <a:pt x="1478" y="3422"/>
                </a:lnTo>
                <a:lnTo>
                  <a:pt x="1709" y="3600"/>
                </a:lnTo>
                <a:lnTo>
                  <a:pt x="1721" y="1467"/>
                </a:lnTo>
                <a:lnTo>
                  <a:pt x="1721" y="592"/>
                </a:lnTo>
                <a:lnTo>
                  <a:pt x="1723" y="586"/>
                </a:lnTo>
                <a:lnTo>
                  <a:pt x="1723" y="581"/>
                </a:lnTo>
                <a:lnTo>
                  <a:pt x="1723" y="574"/>
                </a:lnTo>
                <a:lnTo>
                  <a:pt x="1732" y="496"/>
                </a:lnTo>
                <a:lnTo>
                  <a:pt x="1752" y="419"/>
                </a:lnTo>
                <a:lnTo>
                  <a:pt x="1779" y="349"/>
                </a:lnTo>
                <a:lnTo>
                  <a:pt x="1816" y="282"/>
                </a:lnTo>
                <a:lnTo>
                  <a:pt x="1859" y="222"/>
                </a:lnTo>
                <a:lnTo>
                  <a:pt x="1910" y="165"/>
                </a:lnTo>
                <a:lnTo>
                  <a:pt x="1968" y="118"/>
                </a:lnTo>
                <a:lnTo>
                  <a:pt x="2030" y="76"/>
                </a:lnTo>
                <a:lnTo>
                  <a:pt x="2099" y="44"/>
                </a:lnTo>
                <a:lnTo>
                  <a:pt x="2171" y="20"/>
                </a:lnTo>
                <a:lnTo>
                  <a:pt x="2247" y="6"/>
                </a:lnTo>
                <a:lnTo>
                  <a:pt x="2327" y="0"/>
                </a:lnTo>
                <a:close/>
              </a:path>
            </a:pathLst>
          </a:custGeom>
          <a:solidFill>
            <a:srgbClr val="F379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cxnSp>
        <p:nvCxnSpPr>
          <p:cNvPr id="35" name="Łącznik łamany 34"/>
          <p:cNvCxnSpPr/>
          <p:nvPr/>
        </p:nvCxnSpPr>
        <p:spPr>
          <a:xfrm rot="10800000" flipV="1">
            <a:off x="2676656" y="2903593"/>
            <a:ext cx="2920846" cy="386343"/>
          </a:xfrm>
          <a:prstGeom prst="bentConnector3">
            <a:avLst>
              <a:gd name="adj1" fmla="val 11414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5866545" y="4180630"/>
            <a:ext cx="5192492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chcesz przekazać do PFR dodatkowy dokument, to dołącz go tutaj. Pamiętaj tylko, że wszystkie załączone dokumenty muszą być w formacie PDF. Jeśli nie masz żadnego dodatkowego dokumentu do przekazania, to nie uzupełniaj tej sekcji.</a:t>
            </a:r>
          </a:p>
        </p:txBody>
      </p:sp>
      <p:cxnSp>
        <p:nvCxnSpPr>
          <p:cNvPr id="41" name="Łącznik łamany 40"/>
          <p:cNvCxnSpPr/>
          <p:nvPr/>
        </p:nvCxnSpPr>
        <p:spPr>
          <a:xfrm rot="10800000">
            <a:off x="2967841" y="4058155"/>
            <a:ext cx="2556231" cy="282205"/>
          </a:xfrm>
          <a:prstGeom prst="bentConnector3">
            <a:avLst>
              <a:gd name="adj1" fmla="val 9654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5866545" y="2565487"/>
            <a:ext cx="5330527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załączyć wygenerowany z bazy odpis z KRS.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masz więcej dokumentów do załączenia wystarczy wybrać przycisk „Dodaj załącznik” i dołącz kolejny dokument. Wszystkie załączone dokumenty muszą być w formacie PDF, a każdy z nich nie może być większy niż 5MB.</a:t>
            </a:r>
          </a:p>
        </p:txBody>
      </p:sp>
      <p:grpSp>
        <p:nvGrpSpPr>
          <p:cNvPr id="23" name="Grupa 22"/>
          <p:cNvGrpSpPr/>
          <p:nvPr/>
        </p:nvGrpSpPr>
        <p:grpSpPr>
          <a:xfrm>
            <a:off x="6905526" y="5165586"/>
            <a:ext cx="6096000" cy="483944"/>
            <a:chOff x="5689412" y="5804316"/>
            <a:chExt cx="6096000" cy="483944"/>
          </a:xfrm>
        </p:grpSpPr>
        <p:sp>
          <p:nvSpPr>
            <p:cNvPr id="24" name="Prostokąt 23"/>
            <p:cNvSpPr/>
            <p:nvPr/>
          </p:nvSpPr>
          <p:spPr>
            <a:xfrm>
              <a:off x="5689412" y="5804316"/>
              <a:ext cx="5287549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„Wróć” zostaniesz przekierowany na poprzedni ekran.</a:t>
              </a:r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5689412" y="5998309"/>
              <a:ext cx="6096000" cy="28995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„Dalej” zostaniesz przekierowany na kolejny ekran.</a:t>
              </a:r>
            </a:p>
          </p:txBody>
        </p:sp>
      </p:grpSp>
      <p:pic>
        <p:nvPicPr>
          <p:cNvPr id="26" name="Obraz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21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b="1" dirty="0">
                <a:solidFill>
                  <a:schemeClr val="bg1">
                    <a:lumMod val="50000"/>
                  </a:schemeClr>
                </a:solidFill>
              </a:rPr>
              <a:t>Przed wnioskiem:</a:t>
            </a:r>
            <a:endParaRPr lang="en-IN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45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636682" y="2060848"/>
            <a:ext cx="10782432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lvl="0"/>
            <a: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Firma może wnioskować o subwencję finansową od 15 stycznia 2021 r. do 28 lutego 2021 r. </a:t>
            </a:r>
          </a:p>
        </p:txBody>
      </p:sp>
      <p:grpSp>
        <p:nvGrpSpPr>
          <p:cNvPr id="47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841928" y="2224492"/>
            <a:ext cx="370420" cy="369080"/>
            <a:chOff x="823913" y="2190750"/>
            <a:chExt cx="438150" cy="436563"/>
          </a:xfrm>
          <a:solidFill>
            <a:schemeClr val="bg1"/>
          </a:solidFill>
        </p:grpSpPr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Prostokąt 1"/>
          <p:cNvSpPr/>
          <p:nvPr/>
        </p:nvSpPr>
        <p:spPr>
          <a:xfrm>
            <a:off x="636682" y="3171165"/>
            <a:ext cx="10782432" cy="3189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218987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Blip>
                <a:blip r:embed="rId3"/>
              </a:buBlip>
            </a:pPr>
            <a:r>
              <a:rPr lang="pl-PL" sz="20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Firma musi być wpisana do Krajowego Rejestru Sądowego (KRS) lub Centralnej Ewidencji </a:t>
            </a:r>
            <a:br>
              <a:rPr lang="pl-PL" sz="20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Informacji o Działalności Gospodarczej (</a:t>
            </a:r>
            <a:r>
              <a:rPr lang="pl-PL" sz="2000" dirty="0" err="1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CEiDG</a:t>
            </a:r>
            <a:r>
              <a:rPr lang="pl-PL" sz="20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 defTabSz="1218987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Blip>
                <a:blip r:embed="rId3"/>
              </a:buBlip>
            </a:pPr>
            <a:r>
              <a:rPr lang="pl-PL" sz="20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ubiegania się o subwencję finansową będzie wymagane złożenie pliku JPK_V7M lub JPK_V7K  do organu podatkowego, z wyprzedzeniem umożliwiającym przeprocesowanie danych przez organ podatkowy     i przekazanie danych do PFR - co najmniej 7 dni kalendarzowych. Złożenie wniosku o subwencję wcześniej rodzi ryzyko jego odrzucenia przez PFR.</a:t>
            </a:r>
          </a:p>
          <a:p>
            <a:pPr marL="285750" indent="-285750" defTabSz="1218987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Blip>
                <a:blip r:embed="rId3"/>
              </a:buBlip>
            </a:pPr>
            <a:endParaRPr lang="pl-PL" sz="2000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9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9" y="1178060"/>
            <a:ext cx="4320000" cy="481387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Łącznik łamany 20"/>
          <p:cNvCxnSpPr/>
          <p:nvPr/>
        </p:nvCxnSpPr>
        <p:spPr>
          <a:xfrm rot="10800000">
            <a:off x="3693802" y="1579822"/>
            <a:ext cx="2556231" cy="282205"/>
          </a:xfrm>
          <a:prstGeom prst="bentConnector3">
            <a:avLst>
              <a:gd name="adj1" fmla="val 2254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836300" y="1207514"/>
            <a:ext cx="5700183" cy="303989"/>
            <a:chOff x="6172819" y="1101893"/>
            <a:chExt cx="5700183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16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4481" y="1101893"/>
              <a:ext cx="5208521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POTWIERDZENIE UMOCOWANIA – OSOBA UPOWAŻNIONA DO REPREZENTOWANIA FIRMY</a:t>
              </a: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063298" y="3317360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5" name="Łącznik łamany 34"/>
          <p:cNvCxnSpPr/>
          <p:nvPr/>
        </p:nvCxnSpPr>
        <p:spPr>
          <a:xfrm rot="10800000" flipV="1">
            <a:off x="1910638" y="2604507"/>
            <a:ext cx="3809679" cy="384780"/>
          </a:xfrm>
          <a:prstGeom prst="bentConnector3">
            <a:avLst>
              <a:gd name="adj1" fmla="val 10927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37">
            <a:extLst>
              <a:ext uri="{FF2B5EF4-FFF2-40B4-BE49-F238E27FC236}">
                <a16:creationId xmlns:a16="http://schemas.microsoft.com/office/drawing/2014/main" id="{1E47C696-EE31-4A14-97B8-C8235C3A7358}"/>
              </a:ext>
            </a:extLst>
          </p:cNvPr>
          <p:cNvSpPr>
            <a:spLocks noEditPoints="1"/>
          </p:cNvSpPr>
          <p:nvPr/>
        </p:nvSpPr>
        <p:spPr bwMode="auto">
          <a:xfrm>
            <a:off x="10944765" y="3130554"/>
            <a:ext cx="336637" cy="375084"/>
          </a:xfrm>
          <a:custGeom>
            <a:avLst/>
            <a:gdLst>
              <a:gd name="T0" fmla="*/ 2147 w 5376"/>
              <a:gd name="T1" fmla="*/ 419 h 5990"/>
              <a:gd name="T2" fmla="*/ 2070 w 5376"/>
              <a:gd name="T3" fmla="*/ 1469 h 5990"/>
              <a:gd name="T4" fmla="*/ 1990 w 5376"/>
              <a:gd name="T5" fmla="*/ 4084 h 5990"/>
              <a:gd name="T6" fmla="*/ 1808 w 5376"/>
              <a:gd name="T7" fmla="*/ 4108 h 5990"/>
              <a:gd name="T8" fmla="*/ 1251 w 5376"/>
              <a:gd name="T9" fmla="*/ 3683 h 5990"/>
              <a:gd name="T10" fmla="*/ 1137 w 5376"/>
              <a:gd name="T11" fmla="*/ 3603 h 5990"/>
              <a:gd name="T12" fmla="*/ 907 w 5376"/>
              <a:gd name="T13" fmla="*/ 3502 h 5990"/>
              <a:gd name="T14" fmla="*/ 597 w 5376"/>
              <a:gd name="T15" fmla="*/ 3496 h 5990"/>
              <a:gd name="T16" fmla="*/ 486 w 5376"/>
              <a:gd name="T17" fmla="*/ 3696 h 5990"/>
              <a:gd name="T18" fmla="*/ 785 w 5376"/>
              <a:gd name="T19" fmla="*/ 4046 h 5990"/>
              <a:gd name="T20" fmla="*/ 1210 w 5376"/>
              <a:gd name="T21" fmla="*/ 4478 h 5990"/>
              <a:gd name="T22" fmla="*/ 1759 w 5376"/>
              <a:gd name="T23" fmla="*/ 4941 h 5990"/>
              <a:gd name="T24" fmla="*/ 2440 w 5376"/>
              <a:gd name="T25" fmla="*/ 5362 h 5990"/>
              <a:gd name="T26" fmla="*/ 3203 w 5376"/>
              <a:gd name="T27" fmla="*/ 5618 h 5990"/>
              <a:gd name="T28" fmla="*/ 3791 w 5376"/>
              <a:gd name="T29" fmla="*/ 5631 h 5990"/>
              <a:gd name="T30" fmla="*/ 4319 w 5376"/>
              <a:gd name="T31" fmla="*/ 5462 h 5990"/>
              <a:gd name="T32" fmla="*/ 4701 w 5376"/>
              <a:gd name="T33" fmla="*/ 5106 h 5990"/>
              <a:gd name="T34" fmla="*/ 4930 w 5376"/>
              <a:gd name="T35" fmla="*/ 4598 h 5990"/>
              <a:gd name="T36" fmla="*/ 5021 w 5376"/>
              <a:gd name="T37" fmla="*/ 4051 h 5990"/>
              <a:gd name="T38" fmla="*/ 5024 w 5376"/>
              <a:gd name="T39" fmla="*/ 3556 h 5990"/>
              <a:gd name="T40" fmla="*/ 4991 w 5376"/>
              <a:gd name="T41" fmla="*/ 3202 h 5990"/>
              <a:gd name="T42" fmla="*/ 4476 w 5376"/>
              <a:gd name="T43" fmla="*/ 2883 h 5990"/>
              <a:gd name="T44" fmla="*/ 3958 w 5376"/>
              <a:gd name="T45" fmla="*/ 2659 h 5990"/>
              <a:gd name="T46" fmla="*/ 3542 w 5376"/>
              <a:gd name="T47" fmla="*/ 2530 h 5990"/>
              <a:gd name="T48" fmla="*/ 3198 w 5376"/>
              <a:gd name="T49" fmla="*/ 2451 h 5990"/>
              <a:gd name="T50" fmla="*/ 2811 w 5376"/>
              <a:gd name="T51" fmla="*/ 2316 h 5990"/>
              <a:gd name="T52" fmla="*/ 2588 w 5376"/>
              <a:gd name="T53" fmla="*/ 614 h 5990"/>
              <a:gd name="T54" fmla="*/ 2512 w 5376"/>
              <a:gd name="T55" fmla="*/ 423 h 5990"/>
              <a:gd name="T56" fmla="*/ 2327 w 5376"/>
              <a:gd name="T57" fmla="*/ 0 h 5990"/>
              <a:gd name="T58" fmla="*/ 2693 w 5376"/>
              <a:gd name="T59" fmla="*/ 124 h 5990"/>
              <a:gd name="T60" fmla="*/ 2907 w 5376"/>
              <a:gd name="T61" fmla="*/ 438 h 5990"/>
              <a:gd name="T62" fmla="*/ 3268 w 5376"/>
              <a:gd name="T63" fmla="*/ 2113 h 5990"/>
              <a:gd name="T64" fmla="*/ 3635 w 5376"/>
              <a:gd name="T65" fmla="*/ 2196 h 5990"/>
              <a:gd name="T66" fmla="*/ 4092 w 5376"/>
              <a:gd name="T67" fmla="*/ 2340 h 5990"/>
              <a:gd name="T68" fmla="*/ 4667 w 5376"/>
              <a:gd name="T69" fmla="*/ 2592 h 5990"/>
              <a:gd name="T70" fmla="*/ 5260 w 5376"/>
              <a:gd name="T71" fmla="*/ 2922 h 5990"/>
              <a:gd name="T72" fmla="*/ 5318 w 5376"/>
              <a:gd name="T73" fmla="*/ 3053 h 5990"/>
              <a:gd name="T74" fmla="*/ 5352 w 5376"/>
              <a:gd name="T75" fmla="*/ 3315 h 5990"/>
              <a:gd name="T76" fmla="*/ 5376 w 5376"/>
              <a:gd name="T77" fmla="*/ 3761 h 5990"/>
              <a:gd name="T78" fmla="*/ 5342 w 5376"/>
              <a:gd name="T79" fmla="*/ 4309 h 5990"/>
              <a:gd name="T80" fmla="*/ 5198 w 5376"/>
              <a:gd name="T81" fmla="*/ 4886 h 5990"/>
              <a:gd name="T82" fmla="*/ 4903 w 5376"/>
              <a:gd name="T83" fmla="*/ 5413 h 5990"/>
              <a:gd name="T84" fmla="*/ 4435 w 5376"/>
              <a:gd name="T85" fmla="*/ 5792 h 5990"/>
              <a:gd name="T86" fmla="*/ 3823 w 5376"/>
              <a:gd name="T87" fmla="*/ 5974 h 5990"/>
              <a:gd name="T88" fmla="*/ 3192 w 5376"/>
              <a:gd name="T89" fmla="*/ 5965 h 5990"/>
              <a:gd name="T90" fmla="*/ 2345 w 5376"/>
              <a:gd name="T91" fmla="*/ 5700 h 5990"/>
              <a:gd name="T92" fmla="*/ 1437 w 5376"/>
              <a:gd name="T93" fmla="*/ 5130 h 5990"/>
              <a:gd name="T94" fmla="*/ 803 w 5376"/>
              <a:gd name="T95" fmla="*/ 4565 h 5990"/>
              <a:gd name="T96" fmla="*/ 439 w 5376"/>
              <a:gd name="T97" fmla="*/ 4177 h 5990"/>
              <a:gd name="T98" fmla="*/ 183 w 5376"/>
              <a:gd name="T99" fmla="*/ 3870 h 5990"/>
              <a:gd name="T100" fmla="*/ 49 w 5376"/>
              <a:gd name="T101" fmla="*/ 3694 h 5990"/>
              <a:gd name="T102" fmla="*/ 0 w 5376"/>
              <a:gd name="T103" fmla="*/ 3561 h 5990"/>
              <a:gd name="T104" fmla="*/ 198 w 5376"/>
              <a:gd name="T105" fmla="*/ 3315 h 5990"/>
              <a:gd name="T106" fmla="*/ 637 w 5376"/>
              <a:gd name="T107" fmla="*/ 3135 h 5990"/>
              <a:gd name="T108" fmla="*/ 1023 w 5376"/>
              <a:gd name="T109" fmla="*/ 3175 h 5990"/>
              <a:gd name="T110" fmla="*/ 1308 w 5376"/>
              <a:gd name="T111" fmla="*/ 3302 h 5990"/>
              <a:gd name="T112" fmla="*/ 1466 w 5376"/>
              <a:gd name="T113" fmla="*/ 3411 h 5990"/>
              <a:gd name="T114" fmla="*/ 1723 w 5376"/>
              <a:gd name="T115" fmla="*/ 586 h 5990"/>
              <a:gd name="T116" fmla="*/ 1779 w 5376"/>
              <a:gd name="T117" fmla="*/ 349 h 5990"/>
              <a:gd name="T118" fmla="*/ 2030 w 5376"/>
              <a:gd name="T119" fmla="*/ 76 h 5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6" h="5990">
                <a:moveTo>
                  <a:pt x="2329" y="347"/>
                </a:moveTo>
                <a:lnTo>
                  <a:pt x="2278" y="352"/>
                </a:lnTo>
                <a:lnTo>
                  <a:pt x="2229" y="367"/>
                </a:lnTo>
                <a:lnTo>
                  <a:pt x="2186" y="390"/>
                </a:lnTo>
                <a:lnTo>
                  <a:pt x="2147" y="419"/>
                </a:lnTo>
                <a:lnTo>
                  <a:pt x="2117" y="458"/>
                </a:lnTo>
                <a:lnTo>
                  <a:pt x="2093" y="499"/>
                </a:lnTo>
                <a:lnTo>
                  <a:pt x="2077" y="547"/>
                </a:lnTo>
                <a:lnTo>
                  <a:pt x="2070" y="599"/>
                </a:lnTo>
                <a:lnTo>
                  <a:pt x="2070" y="1469"/>
                </a:lnTo>
                <a:lnTo>
                  <a:pt x="2053" y="3952"/>
                </a:lnTo>
                <a:lnTo>
                  <a:pt x="2050" y="3990"/>
                </a:lnTo>
                <a:lnTo>
                  <a:pt x="2035" y="4026"/>
                </a:lnTo>
                <a:lnTo>
                  <a:pt x="2015" y="4057"/>
                </a:lnTo>
                <a:lnTo>
                  <a:pt x="1990" y="4084"/>
                </a:lnTo>
                <a:lnTo>
                  <a:pt x="1957" y="4106"/>
                </a:lnTo>
                <a:lnTo>
                  <a:pt x="1919" y="4119"/>
                </a:lnTo>
                <a:lnTo>
                  <a:pt x="1881" y="4122"/>
                </a:lnTo>
                <a:lnTo>
                  <a:pt x="1845" y="4119"/>
                </a:lnTo>
                <a:lnTo>
                  <a:pt x="1808" y="4108"/>
                </a:lnTo>
                <a:lnTo>
                  <a:pt x="1774" y="4088"/>
                </a:lnTo>
                <a:lnTo>
                  <a:pt x="1264" y="3694"/>
                </a:lnTo>
                <a:lnTo>
                  <a:pt x="1259" y="3690"/>
                </a:lnTo>
                <a:lnTo>
                  <a:pt x="1255" y="3687"/>
                </a:lnTo>
                <a:lnTo>
                  <a:pt x="1251" y="3683"/>
                </a:lnTo>
                <a:lnTo>
                  <a:pt x="1241" y="3674"/>
                </a:lnTo>
                <a:lnTo>
                  <a:pt x="1222" y="3661"/>
                </a:lnTo>
                <a:lnTo>
                  <a:pt x="1199" y="3643"/>
                </a:lnTo>
                <a:lnTo>
                  <a:pt x="1172" y="3625"/>
                </a:lnTo>
                <a:lnTo>
                  <a:pt x="1137" y="3603"/>
                </a:lnTo>
                <a:lnTo>
                  <a:pt x="1099" y="3581"/>
                </a:lnTo>
                <a:lnTo>
                  <a:pt x="1056" y="3560"/>
                </a:lnTo>
                <a:lnTo>
                  <a:pt x="1008" y="3538"/>
                </a:lnTo>
                <a:lnTo>
                  <a:pt x="959" y="3518"/>
                </a:lnTo>
                <a:lnTo>
                  <a:pt x="907" y="3502"/>
                </a:lnTo>
                <a:lnTo>
                  <a:pt x="851" y="3489"/>
                </a:lnTo>
                <a:lnTo>
                  <a:pt x="794" y="3480"/>
                </a:lnTo>
                <a:lnTo>
                  <a:pt x="735" y="3478"/>
                </a:lnTo>
                <a:lnTo>
                  <a:pt x="664" y="3482"/>
                </a:lnTo>
                <a:lnTo>
                  <a:pt x="597" y="3496"/>
                </a:lnTo>
                <a:lnTo>
                  <a:pt x="530" y="3520"/>
                </a:lnTo>
                <a:lnTo>
                  <a:pt x="466" y="3552"/>
                </a:lnTo>
                <a:lnTo>
                  <a:pt x="404" y="3594"/>
                </a:lnTo>
                <a:lnTo>
                  <a:pt x="443" y="3641"/>
                </a:lnTo>
                <a:lnTo>
                  <a:pt x="486" y="3696"/>
                </a:lnTo>
                <a:lnTo>
                  <a:pt x="535" y="3757"/>
                </a:lnTo>
                <a:lnTo>
                  <a:pt x="589" y="3823"/>
                </a:lnTo>
                <a:lnTo>
                  <a:pt x="649" y="3894"/>
                </a:lnTo>
                <a:lnTo>
                  <a:pt x="715" y="3968"/>
                </a:lnTo>
                <a:lnTo>
                  <a:pt x="785" y="4046"/>
                </a:lnTo>
                <a:lnTo>
                  <a:pt x="862" y="4130"/>
                </a:lnTo>
                <a:lnTo>
                  <a:pt x="941" y="4213"/>
                </a:lnTo>
                <a:lnTo>
                  <a:pt x="1027" y="4300"/>
                </a:lnTo>
                <a:lnTo>
                  <a:pt x="1115" y="4389"/>
                </a:lnTo>
                <a:lnTo>
                  <a:pt x="1210" y="4478"/>
                </a:lnTo>
                <a:lnTo>
                  <a:pt x="1306" y="4567"/>
                </a:lnTo>
                <a:lnTo>
                  <a:pt x="1409" y="4660"/>
                </a:lnTo>
                <a:lnTo>
                  <a:pt x="1520" y="4754"/>
                </a:lnTo>
                <a:lnTo>
                  <a:pt x="1636" y="4848"/>
                </a:lnTo>
                <a:lnTo>
                  <a:pt x="1759" y="4941"/>
                </a:lnTo>
                <a:lnTo>
                  <a:pt x="1886" y="5033"/>
                </a:lnTo>
                <a:lnTo>
                  <a:pt x="2017" y="5122"/>
                </a:lnTo>
                <a:lnTo>
                  <a:pt x="2155" y="5206"/>
                </a:lnTo>
                <a:lnTo>
                  <a:pt x="2294" y="5288"/>
                </a:lnTo>
                <a:lnTo>
                  <a:pt x="2440" y="5362"/>
                </a:lnTo>
                <a:lnTo>
                  <a:pt x="2586" y="5431"/>
                </a:lnTo>
                <a:lnTo>
                  <a:pt x="2737" y="5491"/>
                </a:lnTo>
                <a:lnTo>
                  <a:pt x="2889" y="5543"/>
                </a:lnTo>
                <a:lnTo>
                  <a:pt x="3045" y="5585"/>
                </a:lnTo>
                <a:lnTo>
                  <a:pt x="3203" y="5618"/>
                </a:lnTo>
                <a:lnTo>
                  <a:pt x="3363" y="5638"/>
                </a:lnTo>
                <a:lnTo>
                  <a:pt x="3522" y="5645"/>
                </a:lnTo>
                <a:lnTo>
                  <a:pt x="3540" y="5645"/>
                </a:lnTo>
                <a:lnTo>
                  <a:pt x="3667" y="5642"/>
                </a:lnTo>
                <a:lnTo>
                  <a:pt x="3791" y="5631"/>
                </a:lnTo>
                <a:lnTo>
                  <a:pt x="3909" y="5612"/>
                </a:lnTo>
                <a:lnTo>
                  <a:pt x="4019" y="5585"/>
                </a:lnTo>
                <a:lnTo>
                  <a:pt x="4125" y="5553"/>
                </a:lnTo>
                <a:lnTo>
                  <a:pt x="4224" y="5511"/>
                </a:lnTo>
                <a:lnTo>
                  <a:pt x="4319" y="5462"/>
                </a:lnTo>
                <a:lnTo>
                  <a:pt x="4406" y="5406"/>
                </a:lnTo>
                <a:lnTo>
                  <a:pt x="4489" y="5344"/>
                </a:lnTo>
                <a:lnTo>
                  <a:pt x="4565" y="5273"/>
                </a:lnTo>
                <a:lnTo>
                  <a:pt x="4634" y="5195"/>
                </a:lnTo>
                <a:lnTo>
                  <a:pt x="4701" y="5106"/>
                </a:lnTo>
                <a:lnTo>
                  <a:pt x="4761" y="5012"/>
                </a:lnTo>
                <a:lnTo>
                  <a:pt x="4812" y="4914"/>
                </a:lnTo>
                <a:lnTo>
                  <a:pt x="4857" y="4812"/>
                </a:lnTo>
                <a:lnTo>
                  <a:pt x="4897" y="4707"/>
                </a:lnTo>
                <a:lnTo>
                  <a:pt x="4930" y="4598"/>
                </a:lnTo>
                <a:lnTo>
                  <a:pt x="4957" y="4489"/>
                </a:lnTo>
                <a:lnTo>
                  <a:pt x="4979" y="4380"/>
                </a:lnTo>
                <a:lnTo>
                  <a:pt x="4997" y="4269"/>
                </a:lnTo>
                <a:lnTo>
                  <a:pt x="5010" y="4160"/>
                </a:lnTo>
                <a:lnTo>
                  <a:pt x="5021" y="4051"/>
                </a:lnTo>
                <a:lnTo>
                  <a:pt x="5026" y="3944"/>
                </a:lnTo>
                <a:lnTo>
                  <a:pt x="5030" y="3841"/>
                </a:lnTo>
                <a:lnTo>
                  <a:pt x="5030" y="3741"/>
                </a:lnTo>
                <a:lnTo>
                  <a:pt x="5028" y="3647"/>
                </a:lnTo>
                <a:lnTo>
                  <a:pt x="5024" y="3556"/>
                </a:lnTo>
                <a:lnTo>
                  <a:pt x="5019" y="3471"/>
                </a:lnTo>
                <a:lnTo>
                  <a:pt x="5011" y="3393"/>
                </a:lnTo>
                <a:lnTo>
                  <a:pt x="5004" y="3320"/>
                </a:lnTo>
                <a:lnTo>
                  <a:pt x="4997" y="3258"/>
                </a:lnTo>
                <a:lnTo>
                  <a:pt x="4991" y="3202"/>
                </a:lnTo>
                <a:lnTo>
                  <a:pt x="4984" y="3157"/>
                </a:lnTo>
                <a:lnTo>
                  <a:pt x="4848" y="3079"/>
                </a:lnTo>
                <a:lnTo>
                  <a:pt x="4718" y="3008"/>
                </a:lnTo>
                <a:lnTo>
                  <a:pt x="4594" y="2942"/>
                </a:lnTo>
                <a:lnTo>
                  <a:pt x="4476" y="2883"/>
                </a:lnTo>
                <a:lnTo>
                  <a:pt x="4362" y="2828"/>
                </a:lnTo>
                <a:lnTo>
                  <a:pt x="4255" y="2779"/>
                </a:lnTo>
                <a:lnTo>
                  <a:pt x="4152" y="2736"/>
                </a:lnTo>
                <a:lnTo>
                  <a:pt x="4052" y="2696"/>
                </a:lnTo>
                <a:lnTo>
                  <a:pt x="3958" y="2659"/>
                </a:lnTo>
                <a:lnTo>
                  <a:pt x="3867" y="2627"/>
                </a:lnTo>
                <a:lnTo>
                  <a:pt x="3782" y="2598"/>
                </a:lnTo>
                <a:lnTo>
                  <a:pt x="3698" y="2572"/>
                </a:lnTo>
                <a:lnTo>
                  <a:pt x="3618" y="2550"/>
                </a:lnTo>
                <a:lnTo>
                  <a:pt x="3542" y="2530"/>
                </a:lnTo>
                <a:lnTo>
                  <a:pt x="3468" y="2510"/>
                </a:lnTo>
                <a:lnTo>
                  <a:pt x="3397" y="2494"/>
                </a:lnTo>
                <a:lnTo>
                  <a:pt x="3328" y="2480"/>
                </a:lnTo>
                <a:lnTo>
                  <a:pt x="3261" y="2465"/>
                </a:lnTo>
                <a:lnTo>
                  <a:pt x="3198" y="2451"/>
                </a:lnTo>
                <a:lnTo>
                  <a:pt x="3049" y="2420"/>
                </a:lnTo>
                <a:lnTo>
                  <a:pt x="2909" y="2385"/>
                </a:lnTo>
                <a:lnTo>
                  <a:pt x="2871" y="2371"/>
                </a:lnTo>
                <a:lnTo>
                  <a:pt x="2837" y="2347"/>
                </a:lnTo>
                <a:lnTo>
                  <a:pt x="2811" y="2316"/>
                </a:lnTo>
                <a:lnTo>
                  <a:pt x="2791" y="2280"/>
                </a:lnTo>
                <a:lnTo>
                  <a:pt x="2782" y="2240"/>
                </a:lnTo>
                <a:lnTo>
                  <a:pt x="2588" y="626"/>
                </a:lnTo>
                <a:lnTo>
                  <a:pt x="2588" y="619"/>
                </a:lnTo>
                <a:lnTo>
                  <a:pt x="2588" y="614"/>
                </a:lnTo>
                <a:lnTo>
                  <a:pt x="2588" y="606"/>
                </a:lnTo>
                <a:lnTo>
                  <a:pt x="2583" y="554"/>
                </a:lnTo>
                <a:lnTo>
                  <a:pt x="2566" y="507"/>
                </a:lnTo>
                <a:lnTo>
                  <a:pt x="2543" y="461"/>
                </a:lnTo>
                <a:lnTo>
                  <a:pt x="2512" y="423"/>
                </a:lnTo>
                <a:lnTo>
                  <a:pt x="2474" y="392"/>
                </a:lnTo>
                <a:lnTo>
                  <a:pt x="2430" y="369"/>
                </a:lnTo>
                <a:lnTo>
                  <a:pt x="2381" y="352"/>
                </a:lnTo>
                <a:lnTo>
                  <a:pt x="2329" y="347"/>
                </a:lnTo>
                <a:close/>
                <a:moveTo>
                  <a:pt x="2327" y="0"/>
                </a:moveTo>
                <a:lnTo>
                  <a:pt x="2409" y="6"/>
                </a:lnTo>
                <a:lnTo>
                  <a:pt x="2487" y="22"/>
                </a:lnTo>
                <a:lnTo>
                  <a:pt x="2559" y="47"/>
                </a:lnTo>
                <a:lnTo>
                  <a:pt x="2630" y="82"/>
                </a:lnTo>
                <a:lnTo>
                  <a:pt x="2693" y="124"/>
                </a:lnTo>
                <a:lnTo>
                  <a:pt x="2751" y="174"/>
                </a:lnTo>
                <a:lnTo>
                  <a:pt x="2802" y="231"/>
                </a:lnTo>
                <a:lnTo>
                  <a:pt x="2846" y="294"/>
                </a:lnTo>
                <a:lnTo>
                  <a:pt x="2880" y="363"/>
                </a:lnTo>
                <a:lnTo>
                  <a:pt x="2907" y="438"/>
                </a:lnTo>
                <a:lnTo>
                  <a:pt x="2926" y="514"/>
                </a:lnTo>
                <a:lnTo>
                  <a:pt x="2931" y="596"/>
                </a:lnTo>
                <a:lnTo>
                  <a:pt x="3112" y="2080"/>
                </a:lnTo>
                <a:lnTo>
                  <a:pt x="3189" y="2097"/>
                </a:lnTo>
                <a:lnTo>
                  <a:pt x="3268" y="2113"/>
                </a:lnTo>
                <a:lnTo>
                  <a:pt x="3336" y="2127"/>
                </a:lnTo>
                <a:lnTo>
                  <a:pt x="3406" y="2142"/>
                </a:lnTo>
                <a:lnTo>
                  <a:pt x="3479" y="2158"/>
                </a:lnTo>
                <a:lnTo>
                  <a:pt x="3555" y="2176"/>
                </a:lnTo>
                <a:lnTo>
                  <a:pt x="3635" y="2196"/>
                </a:lnTo>
                <a:lnTo>
                  <a:pt x="3718" y="2218"/>
                </a:lnTo>
                <a:lnTo>
                  <a:pt x="3805" y="2244"/>
                </a:lnTo>
                <a:lnTo>
                  <a:pt x="3896" y="2273"/>
                </a:lnTo>
                <a:lnTo>
                  <a:pt x="3992" y="2305"/>
                </a:lnTo>
                <a:lnTo>
                  <a:pt x="4092" y="2340"/>
                </a:lnTo>
                <a:lnTo>
                  <a:pt x="4197" y="2380"/>
                </a:lnTo>
                <a:lnTo>
                  <a:pt x="4306" y="2425"/>
                </a:lnTo>
                <a:lnTo>
                  <a:pt x="4420" y="2476"/>
                </a:lnTo>
                <a:lnTo>
                  <a:pt x="4542" y="2530"/>
                </a:lnTo>
                <a:lnTo>
                  <a:pt x="4667" y="2592"/>
                </a:lnTo>
                <a:lnTo>
                  <a:pt x="4797" y="2659"/>
                </a:lnTo>
                <a:lnTo>
                  <a:pt x="4935" y="2732"/>
                </a:lnTo>
                <a:lnTo>
                  <a:pt x="5080" y="2814"/>
                </a:lnTo>
                <a:lnTo>
                  <a:pt x="5231" y="2901"/>
                </a:lnTo>
                <a:lnTo>
                  <a:pt x="5260" y="2922"/>
                </a:lnTo>
                <a:lnTo>
                  <a:pt x="5283" y="2950"/>
                </a:lnTo>
                <a:lnTo>
                  <a:pt x="5300" y="2981"/>
                </a:lnTo>
                <a:lnTo>
                  <a:pt x="5311" y="3017"/>
                </a:lnTo>
                <a:lnTo>
                  <a:pt x="5313" y="3030"/>
                </a:lnTo>
                <a:lnTo>
                  <a:pt x="5318" y="3053"/>
                </a:lnTo>
                <a:lnTo>
                  <a:pt x="5323" y="3088"/>
                </a:lnTo>
                <a:lnTo>
                  <a:pt x="5329" y="3131"/>
                </a:lnTo>
                <a:lnTo>
                  <a:pt x="5336" y="3184"/>
                </a:lnTo>
                <a:lnTo>
                  <a:pt x="5345" y="3246"/>
                </a:lnTo>
                <a:lnTo>
                  <a:pt x="5352" y="3315"/>
                </a:lnTo>
                <a:lnTo>
                  <a:pt x="5360" y="3393"/>
                </a:lnTo>
                <a:lnTo>
                  <a:pt x="5365" y="3476"/>
                </a:lnTo>
                <a:lnTo>
                  <a:pt x="5371" y="3565"/>
                </a:lnTo>
                <a:lnTo>
                  <a:pt x="5374" y="3661"/>
                </a:lnTo>
                <a:lnTo>
                  <a:pt x="5376" y="3761"/>
                </a:lnTo>
                <a:lnTo>
                  <a:pt x="5376" y="3865"/>
                </a:lnTo>
                <a:lnTo>
                  <a:pt x="5372" y="3972"/>
                </a:lnTo>
                <a:lnTo>
                  <a:pt x="5365" y="4082"/>
                </a:lnTo>
                <a:lnTo>
                  <a:pt x="5354" y="4195"/>
                </a:lnTo>
                <a:lnTo>
                  <a:pt x="5342" y="4309"/>
                </a:lnTo>
                <a:lnTo>
                  <a:pt x="5323" y="4425"/>
                </a:lnTo>
                <a:lnTo>
                  <a:pt x="5300" y="4542"/>
                </a:lnTo>
                <a:lnTo>
                  <a:pt x="5271" y="4658"/>
                </a:lnTo>
                <a:lnTo>
                  <a:pt x="5238" y="4772"/>
                </a:lnTo>
                <a:lnTo>
                  <a:pt x="5198" y="4886"/>
                </a:lnTo>
                <a:lnTo>
                  <a:pt x="5153" y="4999"/>
                </a:lnTo>
                <a:lnTo>
                  <a:pt x="5102" y="5108"/>
                </a:lnTo>
                <a:lnTo>
                  <a:pt x="5042" y="5213"/>
                </a:lnTo>
                <a:lnTo>
                  <a:pt x="4977" y="5315"/>
                </a:lnTo>
                <a:lnTo>
                  <a:pt x="4903" y="5413"/>
                </a:lnTo>
                <a:lnTo>
                  <a:pt x="4821" y="5504"/>
                </a:lnTo>
                <a:lnTo>
                  <a:pt x="4732" y="5589"/>
                </a:lnTo>
                <a:lnTo>
                  <a:pt x="4640" y="5663"/>
                </a:lnTo>
                <a:lnTo>
                  <a:pt x="4540" y="5732"/>
                </a:lnTo>
                <a:lnTo>
                  <a:pt x="4435" y="5792"/>
                </a:lnTo>
                <a:lnTo>
                  <a:pt x="4324" y="5845"/>
                </a:lnTo>
                <a:lnTo>
                  <a:pt x="4208" y="5888"/>
                </a:lnTo>
                <a:lnTo>
                  <a:pt x="4085" y="5925"/>
                </a:lnTo>
                <a:lnTo>
                  <a:pt x="3958" y="5954"/>
                </a:lnTo>
                <a:lnTo>
                  <a:pt x="3823" y="5974"/>
                </a:lnTo>
                <a:lnTo>
                  <a:pt x="3684" y="5986"/>
                </a:lnTo>
                <a:lnTo>
                  <a:pt x="3540" y="5990"/>
                </a:lnTo>
                <a:lnTo>
                  <a:pt x="3521" y="5990"/>
                </a:lnTo>
                <a:lnTo>
                  <a:pt x="3357" y="5983"/>
                </a:lnTo>
                <a:lnTo>
                  <a:pt x="3192" y="5965"/>
                </a:lnTo>
                <a:lnTo>
                  <a:pt x="3025" y="5934"/>
                </a:lnTo>
                <a:lnTo>
                  <a:pt x="2857" y="5892"/>
                </a:lnTo>
                <a:lnTo>
                  <a:pt x="2686" y="5839"/>
                </a:lnTo>
                <a:lnTo>
                  <a:pt x="2518" y="5776"/>
                </a:lnTo>
                <a:lnTo>
                  <a:pt x="2345" y="5700"/>
                </a:lnTo>
                <a:lnTo>
                  <a:pt x="2171" y="5612"/>
                </a:lnTo>
                <a:lnTo>
                  <a:pt x="1990" y="5511"/>
                </a:lnTo>
                <a:lnTo>
                  <a:pt x="1807" y="5395"/>
                </a:lnTo>
                <a:lnTo>
                  <a:pt x="1622" y="5268"/>
                </a:lnTo>
                <a:lnTo>
                  <a:pt x="1437" y="5130"/>
                </a:lnTo>
                <a:lnTo>
                  <a:pt x="1251" y="4979"/>
                </a:lnTo>
                <a:lnTo>
                  <a:pt x="1068" y="4817"/>
                </a:lnTo>
                <a:lnTo>
                  <a:pt x="976" y="4732"/>
                </a:lnTo>
                <a:lnTo>
                  <a:pt x="889" y="4649"/>
                </a:lnTo>
                <a:lnTo>
                  <a:pt x="803" y="4565"/>
                </a:lnTo>
                <a:lnTo>
                  <a:pt x="724" y="4483"/>
                </a:lnTo>
                <a:lnTo>
                  <a:pt x="646" y="4404"/>
                </a:lnTo>
                <a:lnTo>
                  <a:pt x="573" y="4326"/>
                </a:lnTo>
                <a:lnTo>
                  <a:pt x="504" y="4249"/>
                </a:lnTo>
                <a:lnTo>
                  <a:pt x="439" y="4177"/>
                </a:lnTo>
                <a:lnTo>
                  <a:pt x="379" y="4108"/>
                </a:lnTo>
                <a:lnTo>
                  <a:pt x="323" y="4041"/>
                </a:lnTo>
                <a:lnTo>
                  <a:pt x="272" y="3979"/>
                </a:lnTo>
                <a:lnTo>
                  <a:pt x="225" y="3923"/>
                </a:lnTo>
                <a:lnTo>
                  <a:pt x="183" y="3870"/>
                </a:lnTo>
                <a:lnTo>
                  <a:pt x="145" y="3823"/>
                </a:lnTo>
                <a:lnTo>
                  <a:pt x="114" y="3781"/>
                </a:lnTo>
                <a:lnTo>
                  <a:pt x="87" y="3747"/>
                </a:lnTo>
                <a:lnTo>
                  <a:pt x="65" y="3718"/>
                </a:lnTo>
                <a:lnTo>
                  <a:pt x="49" y="3694"/>
                </a:lnTo>
                <a:lnTo>
                  <a:pt x="38" y="3679"/>
                </a:lnTo>
                <a:lnTo>
                  <a:pt x="33" y="3672"/>
                </a:lnTo>
                <a:lnTo>
                  <a:pt x="13" y="3638"/>
                </a:lnTo>
                <a:lnTo>
                  <a:pt x="2" y="3600"/>
                </a:lnTo>
                <a:lnTo>
                  <a:pt x="0" y="3561"/>
                </a:lnTo>
                <a:lnTo>
                  <a:pt x="7" y="3523"/>
                </a:lnTo>
                <a:lnTo>
                  <a:pt x="22" y="3489"/>
                </a:lnTo>
                <a:lnTo>
                  <a:pt x="45" y="3456"/>
                </a:lnTo>
                <a:lnTo>
                  <a:pt x="120" y="3380"/>
                </a:lnTo>
                <a:lnTo>
                  <a:pt x="198" y="3315"/>
                </a:lnTo>
                <a:lnTo>
                  <a:pt x="279" y="3258"/>
                </a:lnTo>
                <a:lnTo>
                  <a:pt x="365" y="3213"/>
                </a:lnTo>
                <a:lnTo>
                  <a:pt x="453" y="3177"/>
                </a:lnTo>
                <a:lnTo>
                  <a:pt x="544" y="3151"/>
                </a:lnTo>
                <a:lnTo>
                  <a:pt x="637" y="3135"/>
                </a:lnTo>
                <a:lnTo>
                  <a:pt x="733" y="3129"/>
                </a:lnTo>
                <a:lnTo>
                  <a:pt x="811" y="3133"/>
                </a:lnTo>
                <a:lnTo>
                  <a:pt x="883" y="3142"/>
                </a:lnTo>
                <a:lnTo>
                  <a:pt x="956" y="3157"/>
                </a:lnTo>
                <a:lnTo>
                  <a:pt x="1023" y="3175"/>
                </a:lnTo>
                <a:lnTo>
                  <a:pt x="1088" y="3197"/>
                </a:lnTo>
                <a:lnTo>
                  <a:pt x="1150" y="3222"/>
                </a:lnTo>
                <a:lnTo>
                  <a:pt x="1206" y="3247"/>
                </a:lnTo>
                <a:lnTo>
                  <a:pt x="1259" y="3275"/>
                </a:lnTo>
                <a:lnTo>
                  <a:pt x="1308" y="3302"/>
                </a:lnTo>
                <a:lnTo>
                  <a:pt x="1351" y="3329"/>
                </a:lnTo>
                <a:lnTo>
                  <a:pt x="1388" y="3353"/>
                </a:lnTo>
                <a:lnTo>
                  <a:pt x="1420" y="3376"/>
                </a:lnTo>
                <a:lnTo>
                  <a:pt x="1446" y="3396"/>
                </a:lnTo>
                <a:lnTo>
                  <a:pt x="1466" y="3411"/>
                </a:lnTo>
                <a:lnTo>
                  <a:pt x="1478" y="3422"/>
                </a:lnTo>
                <a:lnTo>
                  <a:pt x="1709" y="3600"/>
                </a:lnTo>
                <a:lnTo>
                  <a:pt x="1721" y="1467"/>
                </a:lnTo>
                <a:lnTo>
                  <a:pt x="1721" y="592"/>
                </a:lnTo>
                <a:lnTo>
                  <a:pt x="1723" y="586"/>
                </a:lnTo>
                <a:lnTo>
                  <a:pt x="1723" y="581"/>
                </a:lnTo>
                <a:lnTo>
                  <a:pt x="1723" y="574"/>
                </a:lnTo>
                <a:lnTo>
                  <a:pt x="1732" y="496"/>
                </a:lnTo>
                <a:lnTo>
                  <a:pt x="1752" y="419"/>
                </a:lnTo>
                <a:lnTo>
                  <a:pt x="1779" y="349"/>
                </a:lnTo>
                <a:lnTo>
                  <a:pt x="1816" y="282"/>
                </a:lnTo>
                <a:lnTo>
                  <a:pt x="1859" y="222"/>
                </a:lnTo>
                <a:lnTo>
                  <a:pt x="1910" y="165"/>
                </a:lnTo>
                <a:lnTo>
                  <a:pt x="1968" y="118"/>
                </a:lnTo>
                <a:lnTo>
                  <a:pt x="2030" y="76"/>
                </a:lnTo>
                <a:lnTo>
                  <a:pt x="2099" y="44"/>
                </a:lnTo>
                <a:lnTo>
                  <a:pt x="2171" y="20"/>
                </a:lnTo>
                <a:lnTo>
                  <a:pt x="2247" y="6"/>
                </a:lnTo>
                <a:lnTo>
                  <a:pt x="2327" y="0"/>
                </a:lnTo>
                <a:close/>
              </a:path>
            </a:pathLst>
          </a:custGeom>
          <a:solidFill>
            <a:srgbClr val="F379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cxnSp>
        <p:nvCxnSpPr>
          <p:cNvPr id="27" name="Łącznik łamany 26"/>
          <p:cNvCxnSpPr/>
          <p:nvPr/>
        </p:nvCxnSpPr>
        <p:spPr>
          <a:xfrm rot="10800000" flipV="1">
            <a:off x="4026959" y="3731768"/>
            <a:ext cx="1693358" cy="97048"/>
          </a:xfrm>
          <a:prstGeom prst="bentConnector3">
            <a:avLst>
              <a:gd name="adj1" fmla="val 12954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7">
            <a:extLst>
              <a:ext uri="{FF2B5EF4-FFF2-40B4-BE49-F238E27FC236}">
                <a16:creationId xmlns:a16="http://schemas.microsoft.com/office/drawing/2014/main" id="{1E47C696-EE31-4A14-97B8-C8235C3A7358}"/>
              </a:ext>
            </a:extLst>
          </p:cNvPr>
          <p:cNvSpPr>
            <a:spLocks noEditPoints="1"/>
          </p:cNvSpPr>
          <p:nvPr/>
        </p:nvSpPr>
        <p:spPr bwMode="auto">
          <a:xfrm>
            <a:off x="11145810" y="5280684"/>
            <a:ext cx="336637" cy="375084"/>
          </a:xfrm>
          <a:custGeom>
            <a:avLst/>
            <a:gdLst>
              <a:gd name="T0" fmla="*/ 2147 w 5376"/>
              <a:gd name="T1" fmla="*/ 419 h 5990"/>
              <a:gd name="T2" fmla="*/ 2070 w 5376"/>
              <a:gd name="T3" fmla="*/ 1469 h 5990"/>
              <a:gd name="T4" fmla="*/ 1990 w 5376"/>
              <a:gd name="T5" fmla="*/ 4084 h 5990"/>
              <a:gd name="T6" fmla="*/ 1808 w 5376"/>
              <a:gd name="T7" fmla="*/ 4108 h 5990"/>
              <a:gd name="T8" fmla="*/ 1251 w 5376"/>
              <a:gd name="T9" fmla="*/ 3683 h 5990"/>
              <a:gd name="T10" fmla="*/ 1137 w 5376"/>
              <a:gd name="T11" fmla="*/ 3603 h 5990"/>
              <a:gd name="T12" fmla="*/ 907 w 5376"/>
              <a:gd name="T13" fmla="*/ 3502 h 5990"/>
              <a:gd name="T14" fmla="*/ 597 w 5376"/>
              <a:gd name="T15" fmla="*/ 3496 h 5990"/>
              <a:gd name="T16" fmla="*/ 486 w 5376"/>
              <a:gd name="T17" fmla="*/ 3696 h 5990"/>
              <a:gd name="T18" fmla="*/ 785 w 5376"/>
              <a:gd name="T19" fmla="*/ 4046 h 5990"/>
              <a:gd name="T20" fmla="*/ 1210 w 5376"/>
              <a:gd name="T21" fmla="*/ 4478 h 5990"/>
              <a:gd name="T22" fmla="*/ 1759 w 5376"/>
              <a:gd name="T23" fmla="*/ 4941 h 5990"/>
              <a:gd name="T24" fmla="*/ 2440 w 5376"/>
              <a:gd name="T25" fmla="*/ 5362 h 5990"/>
              <a:gd name="T26" fmla="*/ 3203 w 5376"/>
              <a:gd name="T27" fmla="*/ 5618 h 5990"/>
              <a:gd name="T28" fmla="*/ 3791 w 5376"/>
              <a:gd name="T29" fmla="*/ 5631 h 5990"/>
              <a:gd name="T30" fmla="*/ 4319 w 5376"/>
              <a:gd name="T31" fmla="*/ 5462 h 5990"/>
              <a:gd name="T32" fmla="*/ 4701 w 5376"/>
              <a:gd name="T33" fmla="*/ 5106 h 5990"/>
              <a:gd name="T34" fmla="*/ 4930 w 5376"/>
              <a:gd name="T35" fmla="*/ 4598 h 5990"/>
              <a:gd name="T36" fmla="*/ 5021 w 5376"/>
              <a:gd name="T37" fmla="*/ 4051 h 5990"/>
              <a:gd name="T38" fmla="*/ 5024 w 5376"/>
              <a:gd name="T39" fmla="*/ 3556 h 5990"/>
              <a:gd name="T40" fmla="*/ 4991 w 5376"/>
              <a:gd name="T41" fmla="*/ 3202 h 5990"/>
              <a:gd name="T42" fmla="*/ 4476 w 5376"/>
              <a:gd name="T43" fmla="*/ 2883 h 5990"/>
              <a:gd name="T44" fmla="*/ 3958 w 5376"/>
              <a:gd name="T45" fmla="*/ 2659 h 5990"/>
              <a:gd name="T46" fmla="*/ 3542 w 5376"/>
              <a:gd name="T47" fmla="*/ 2530 h 5990"/>
              <a:gd name="T48" fmla="*/ 3198 w 5376"/>
              <a:gd name="T49" fmla="*/ 2451 h 5990"/>
              <a:gd name="T50" fmla="*/ 2811 w 5376"/>
              <a:gd name="T51" fmla="*/ 2316 h 5990"/>
              <a:gd name="T52" fmla="*/ 2588 w 5376"/>
              <a:gd name="T53" fmla="*/ 614 h 5990"/>
              <a:gd name="T54" fmla="*/ 2512 w 5376"/>
              <a:gd name="T55" fmla="*/ 423 h 5990"/>
              <a:gd name="T56" fmla="*/ 2327 w 5376"/>
              <a:gd name="T57" fmla="*/ 0 h 5990"/>
              <a:gd name="T58" fmla="*/ 2693 w 5376"/>
              <a:gd name="T59" fmla="*/ 124 h 5990"/>
              <a:gd name="T60" fmla="*/ 2907 w 5376"/>
              <a:gd name="T61" fmla="*/ 438 h 5990"/>
              <a:gd name="T62" fmla="*/ 3268 w 5376"/>
              <a:gd name="T63" fmla="*/ 2113 h 5990"/>
              <a:gd name="T64" fmla="*/ 3635 w 5376"/>
              <a:gd name="T65" fmla="*/ 2196 h 5990"/>
              <a:gd name="T66" fmla="*/ 4092 w 5376"/>
              <a:gd name="T67" fmla="*/ 2340 h 5990"/>
              <a:gd name="T68" fmla="*/ 4667 w 5376"/>
              <a:gd name="T69" fmla="*/ 2592 h 5990"/>
              <a:gd name="T70" fmla="*/ 5260 w 5376"/>
              <a:gd name="T71" fmla="*/ 2922 h 5990"/>
              <a:gd name="T72" fmla="*/ 5318 w 5376"/>
              <a:gd name="T73" fmla="*/ 3053 h 5990"/>
              <a:gd name="T74" fmla="*/ 5352 w 5376"/>
              <a:gd name="T75" fmla="*/ 3315 h 5990"/>
              <a:gd name="T76" fmla="*/ 5376 w 5376"/>
              <a:gd name="T77" fmla="*/ 3761 h 5990"/>
              <a:gd name="T78" fmla="*/ 5342 w 5376"/>
              <a:gd name="T79" fmla="*/ 4309 h 5990"/>
              <a:gd name="T80" fmla="*/ 5198 w 5376"/>
              <a:gd name="T81" fmla="*/ 4886 h 5990"/>
              <a:gd name="T82" fmla="*/ 4903 w 5376"/>
              <a:gd name="T83" fmla="*/ 5413 h 5990"/>
              <a:gd name="T84" fmla="*/ 4435 w 5376"/>
              <a:gd name="T85" fmla="*/ 5792 h 5990"/>
              <a:gd name="T86" fmla="*/ 3823 w 5376"/>
              <a:gd name="T87" fmla="*/ 5974 h 5990"/>
              <a:gd name="T88" fmla="*/ 3192 w 5376"/>
              <a:gd name="T89" fmla="*/ 5965 h 5990"/>
              <a:gd name="T90" fmla="*/ 2345 w 5376"/>
              <a:gd name="T91" fmla="*/ 5700 h 5990"/>
              <a:gd name="T92" fmla="*/ 1437 w 5376"/>
              <a:gd name="T93" fmla="*/ 5130 h 5990"/>
              <a:gd name="T94" fmla="*/ 803 w 5376"/>
              <a:gd name="T95" fmla="*/ 4565 h 5990"/>
              <a:gd name="T96" fmla="*/ 439 w 5376"/>
              <a:gd name="T97" fmla="*/ 4177 h 5990"/>
              <a:gd name="T98" fmla="*/ 183 w 5376"/>
              <a:gd name="T99" fmla="*/ 3870 h 5990"/>
              <a:gd name="T100" fmla="*/ 49 w 5376"/>
              <a:gd name="T101" fmla="*/ 3694 h 5990"/>
              <a:gd name="T102" fmla="*/ 0 w 5376"/>
              <a:gd name="T103" fmla="*/ 3561 h 5990"/>
              <a:gd name="T104" fmla="*/ 198 w 5376"/>
              <a:gd name="T105" fmla="*/ 3315 h 5990"/>
              <a:gd name="T106" fmla="*/ 637 w 5376"/>
              <a:gd name="T107" fmla="*/ 3135 h 5990"/>
              <a:gd name="T108" fmla="*/ 1023 w 5376"/>
              <a:gd name="T109" fmla="*/ 3175 h 5990"/>
              <a:gd name="T110" fmla="*/ 1308 w 5376"/>
              <a:gd name="T111" fmla="*/ 3302 h 5990"/>
              <a:gd name="T112" fmla="*/ 1466 w 5376"/>
              <a:gd name="T113" fmla="*/ 3411 h 5990"/>
              <a:gd name="T114" fmla="*/ 1723 w 5376"/>
              <a:gd name="T115" fmla="*/ 586 h 5990"/>
              <a:gd name="T116" fmla="*/ 1779 w 5376"/>
              <a:gd name="T117" fmla="*/ 349 h 5990"/>
              <a:gd name="T118" fmla="*/ 2030 w 5376"/>
              <a:gd name="T119" fmla="*/ 76 h 5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6" h="5990">
                <a:moveTo>
                  <a:pt x="2329" y="347"/>
                </a:moveTo>
                <a:lnTo>
                  <a:pt x="2278" y="352"/>
                </a:lnTo>
                <a:lnTo>
                  <a:pt x="2229" y="367"/>
                </a:lnTo>
                <a:lnTo>
                  <a:pt x="2186" y="390"/>
                </a:lnTo>
                <a:lnTo>
                  <a:pt x="2147" y="419"/>
                </a:lnTo>
                <a:lnTo>
                  <a:pt x="2117" y="458"/>
                </a:lnTo>
                <a:lnTo>
                  <a:pt x="2093" y="499"/>
                </a:lnTo>
                <a:lnTo>
                  <a:pt x="2077" y="547"/>
                </a:lnTo>
                <a:lnTo>
                  <a:pt x="2070" y="599"/>
                </a:lnTo>
                <a:lnTo>
                  <a:pt x="2070" y="1469"/>
                </a:lnTo>
                <a:lnTo>
                  <a:pt x="2053" y="3952"/>
                </a:lnTo>
                <a:lnTo>
                  <a:pt x="2050" y="3990"/>
                </a:lnTo>
                <a:lnTo>
                  <a:pt x="2035" y="4026"/>
                </a:lnTo>
                <a:lnTo>
                  <a:pt x="2015" y="4057"/>
                </a:lnTo>
                <a:lnTo>
                  <a:pt x="1990" y="4084"/>
                </a:lnTo>
                <a:lnTo>
                  <a:pt x="1957" y="4106"/>
                </a:lnTo>
                <a:lnTo>
                  <a:pt x="1919" y="4119"/>
                </a:lnTo>
                <a:lnTo>
                  <a:pt x="1881" y="4122"/>
                </a:lnTo>
                <a:lnTo>
                  <a:pt x="1845" y="4119"/>
                </a:lnTo>
                <a:lnTo>
                  <a:pt x="1808" y="4108"/>
                </a:lnTo>
                <a:lnTo>
                  <a:pt x="1774" y="4088"/>
                </a:lnTo>
                <a:lnTo>
                  <a:pt x="1264" y="3694"/>
                </a:lnTo>
                <a:lnTo>
                  <a:pt x="1259" y="3690"/>
                </a:lnTo>
                <a:lnTo>
                  <a:pt x="1255" y="3687"/>
                </a:lnTo>
                <a:lnTo>
                  <a:pt x="1251" y="3683"/>
                </a:lnTo>
                <a:lnTo>
                  <a:pt x="1241" y="3674"/>
                </a:lnTo>
                <a:lnTo>
                  <a:pt x="1222" y="3661"/>
                </a:lnTo>
                <a:lnTo>
                  <a:pt x="1199" y="3643"/>
                </a:lnTo>
                <a:lnTo>
                  <a:pt x="1172" y="3625"/>
                </a:lnTo>
                <a:lnTo>
                  <a:pt x="1137" y="3603"/>
                </a:lnTo>
                <a:lnTo>
                  <a:pt x="1099" y="3581"/>
                </a:lnTo>
                <a:lnTo>
                  <a:pt x="1056" y="3560"/>
                </a:lnTo>
                <a:lnTo>
                  <a:pt x="1008" y="3538"/>
                </a:lnTo>
                <a:lnTo>
                  <a:pt x="959" y="3518"/>
                </a:lnTo>
                <a:lnTo>
                  <a:pt x="907" y="3502"/>
                </a:lnTo>
                <a:lnTo>
                  <a:pt x="851" y="3489"/>
                </a:lnTo>
                <a:lnTo>
                  <a:pt x="794" y="3480"/>
                </a:lnTo>
                <a:lnTo>
                  <a:pt x="735" y="3478"/>
                </a:lnTo>
                <a:lnTo>
                  <a:pt x="664" y="3482"/>
                </a:lnTo>
                <a:lnTo>
                  <a:pt x="597" y="3496"/>
                </a:lnTo>
                <a:lnTo>
                  <a:pt x="530" y="3520"/>
                </a:lnTo>
                <a:lnTo>
                  <a:pt x="466" y="3552"/>
                </a:lnTo>
                <a:lnTo>
                  <a:pt x="404" y="3594"/>
                </a:lnTo>
                <a:lnTo>
                  <a:pt x="443" y="3641"/>
                </a:lnTo>
                <a:lnTo>
                  <a:pt x="486" y="3696"/>
                </a:lnTo>
                <a:lnTo>
                  <a:pt x="535" y="3757"/>
                </a:lnTo>
                <a:lnTo>
                  <a:pt x="589" y="3823"/>
                </a:lnTo>
                <a:lnTo>
                  <a:pt x="649" y="3894"/>
                </a:lnTo>
                <a:lnTo>
                  <a:pt x="715" y="3968"/>
                </a:lnTo>
                <a:lnTo>
                  <a:pt x="785" y="4046"/>
                </a:lnTo>
                <a:lnTo>
                  <a:pt x="862" y="4130"/>
                </a:lnTo>
                <a:lnTo>
                  <a:pt x="941" y="4213"/>
                </a:lnTo>
                <a:lnTo>
                  <a:pt x="1027" y="4300"/>
                </a:lnTo>
                <a:lnTo>
                  <a:pt x="1115" y="4389"/>
                </a:lnTo>
                <a:lnTo>
                  <a:pt x="1210" y="4478"/>
                </a:lnTo>
                <a:lnTo>
                  <a:pt x="1306" y="4567"/>
                </a:lnTo>
                <a:lnTo>
                  <a:pt x="1409" y="4660"/>
                </a:lnTo>
                <a:lnTo>
                  <a:pt x="1520" y="4754"/>
                </a:lnTo>
                <a:lnTo>
                  <a:pt x="1636" y="4848"/>
                </a:lnTo>
                <a:lnTo>
                  <a:pt x="1759" y="4941"/>
                </a:lnTo>
                <a:lnTo>
                  <a:pt x="1886" y="5033"/>
                </a:lnTo>
                <a:lnTo>
                  <a:pt x="2017" y="5122"/>
                </a:lnTo>
                <a:lnTo>
                  <a:pt x="2155" y="5206"/>
                </a:lnTo>
                <a:lnTo>
                  <a:pt x="2294" y="5288"/>
                </a:lnTo>
                <a:lnTo>
                  <a:pt x="2440" y="5362"/>
                </a:lnTo>
                <a:lnTo>
                  <a:pt x="2586" y="5431"/>
                </a:lnTo>
                <a:lnTo>
                  <a:pt x="2737" y="5491"/>
                </a:lnTo>
                <a:lnTo>
                  <a:pt x="2889" y="5543"/>
                </a:lnTo>
                <a:lnTo>
                  <a:pt x="3045" y="5585"/>
                </a:lnTo>
                <a:lnTo>
                  <a:pt x="3203" y="5618"/>
                </a:lnTo>
                <a:lnTo>
                  <a:pt x="3363" y="5638"/>
                </a:lnTo>
                <a:lnTo>
                  <a:pt x="3522" y="5645"/>
                </a:lnTo>
                <a:lnTo>
                  <a:pt x="3540" y="5645"/>
                </a:lnTo>
                <a:lnTo>
                  <a:pt x="3667" y="5642"/>
                </a:lnTo>
                <a:lnTo>
                  <a:pt x="3791" y="5631"/>
                </a:lnTo>
                <a:lnTo>
                  <a:pt x="3909" y="5612"/>
                </a:lnTo>
                <a:lnTo>
                  <a:pt x="4019" y="5585"/>
                </a:lnTo>
                <a:lnTo>
                  <a:pt x="4125" y="5553"/>
                </a:lnTo>
                <a:lnTo>
                  <a:pt x="4224" y="5511"/>
                </a:lnTo>
                <a:lnTo>
                  <a:pt x="4319" y="5462"/>
                </a:lnTo>
                <a:lnTo>
                  <a:pt x="4406" y="5406"/>
                </a:lnTo>
                <a:lnTo>
                  <a:pt x="4489" y="5344"/>
                </a:lnTo>
                <a:lnTo>
                  <a:pt x="4565" y="5273"/>
                </a:lnTo>
                <a:lnTo>
                  <a:pt x="4634" y="5195"/>
                </a:lnTo>
                <a:lnTo>
                  <a:pt x="4701" y="5106"/>
                </a:lnTo>
                <a:lnTo>
                  <a:pt x="4761" y="5012"/>
                </a:lnTo>
                <a:lnTo>
                  <a:pt x="4812" y="4914"/>
                </a:lnTo>
                <a:lnTo>
                  <a:pt x="4857" y="4812"/>
                </a:lnTo>
                <a:lnTo>
                  <a:pt x="4897" y="4707"/>
                </a:lnTo>
                <a:lnTo>
                  <a:pt x="4930" y="4598"/>
                </a:lnTo>
                <a:lnTo>
                  <a:pt x="4957" y="4489"/>
                </a:lnTo>
                <a:lnTo>
                  <a:pt x="4979" y="4380"/>
                </a:lnTo>
                <a:lnTo>
                  <a:pt x="4997" y="4269"/>
                </a:lnTo>
                <a:lnTo>
                  <a:pt x="5010" y="4160"/>
                </a:lnTo>
                <a:lnTo>
                  <a:pt x="5021" y="4051"/>
                </a:lnTo>
                <a:lnTo>
                  <a:pt x="5026" y="3944"/>
                </a:lnTo>
                <a:lnTo>
                  <a:pt x="5030" y="3841"/>
                </a:lnTo>
                <a:lnTo>
                  <a:pt x="5030" y="3741"/>
                </a:lnTo>
                <a:lnTo>
                  <a:pt x="5028" y="3647"/>
                </a:lnTo>
                <a:lnTo>
                  <a:pt x="5024" y="3556"/>
                </a:lnTo>
                <a:lnTo>
                  <a:pt x="5019" y="3471"/>
                </a:lnTo>
                <a:lnTo>
                  <a:pt x="5011" y="3393"/>
                </a:lnTo>
                <a:lnTo>
                  <a:pt x="5004" y="3320"/>
                </a:lnTo>
                <a:lnTo>
                  <a:pt x="4997" y="3258"/>
                </a:lnTo>
                <a:lnTo>
                  <a:pt x="4991" y="3202"/>
                </a:lnTo>
                <a:lnTo>
                  <a:pt x="4984" y="3157"/>
                </a:lnTo>
                <a:lnTo>
                  <a:pt x="4848" y="3079"/>
                </a:lnTo>
                <a:lnTo>
                  <a:pt x="4718" y="3008"/>
                </a:lnTo>
                <a:lnTo>
                  <a:pt x="4594" y="2942"/>
                </a:lnTo>
                <a:lnTo>
                  <a:pt x="4476" y="2883"/>
                </a:lnTo>
                <a:lnTo>
                  <a:pt x="4362" y="2828"/>
                </a:lnTo>
                <a:lnTo>
                  <a:pt x="4255" y="2779"/>
                </a:lnTo>
                <a:lnTo>
                  <a:pt x="4152" y="2736"/>
                </a:lnTo>
                <a:lnTo>
                  <a:pt x="4052" y="2696"/>
                </a:lnTo>
                <a:lnTo>
                  <a:pt x="3958" y="2659"/>
                </a:lnTo>
                <a:lnTo>
                  <a:pt x="3867" y="2627"/>
                </a:lnTo>
                <a:lnTo>
                  <a:pt x="3782" y="2598"/>
                </a:lnTo>
                <a:lnTo>
                  <a:pt x="3698" y="2572"/>
                </a:lnTo>
                <a:lnTo>
                  <a:pt x="3618" y="2550"/>
                </a:lnTo>
                <a:lnTo>
                  <a:pt x="3542" y="2530"/>
                </a:lnTo>
                <a:lnTo>
                  <a:pt x="3468" y="2510"/>
                </a:lnTo>
                <a:lnTo>
                  <a:pt x="3397" y="2494"/>
                </a:lnTo>
                <a:lnTo>
                  <a:pt x="3328" y="2480"/>
                </a:lnTo>
                <a:lnTo>
                  <a:pt x="3261" y="2465"/>
                </a:lnTo>
                <a:lnTo>
                  <a:pt x="3198" y="2451"/>
                </a:lnTo>
                <a:lnTo>
                  <a:pt x="3049" y="2420"/>
                </a:lnTo>
                <a:lnTo>
                  <a:pt x="2909" y="2385"/>
                </a:lnTo>
                <a:lnTo>
                  <a:pt x="2871" y="2371"/>
                </a:lnTo>
                <a:lnTo>
                  <a:pt x="2837" y="2347"/>
                </a:lnTo>
                <a:lnTo>
                  <a:pt x="2811" y="2316"/>
                </a:lnTo>
                <a:lnTo>
                  <a:pt x="2791" y="2280"/>
                </a:lnTo>
                <a:lnTo>
                  <a:pt x="2782" y="2240"/>
                </a:lnTo>
                <a:lnTo>
                  <a:pt x="2588" y="626"/>
                </a:lnTo>
                <a:lnTo>
                  <a:pt x="2588" y="619"/>
                </a:lnTo>
                <a:lnTo>
                  <a:pt x="2588" y="614"/>
                </a:lnTo>
                <a:lnTo>
                  <a:pt x="2588" y="606"/>
                </a:lnTo>
                <a:lnTo>
                  <a:pt x="2583" y="554"/>
                </a:lnTo>
                <a:lnTo>
                  <a:pt x="2566" y="507"/>
                </a:lnTo>
                <a:lnTo>
                  <a:pt x="2543" y="461"/>
                </a:lnTo>
                <a:lnTo>
                  <a:pt x="2512" y="423"/>
                </a:lnTo>
                <a:lnTo>
                  <a:pt x="2474" y="392"/>
                </a:lnTo>
                <a:lnTo>
                  <a:pt x="2430" y="369"/>
                </a:lnTo>
                <a:lnTo>
                  <a:pt x="2381" y="352"/>
                </a:lnTo>
                <a:lnTo>
                  <a:pt x="2329" y="347"/>
                </a:lnTo>
                <a:close/>
                <a:moveTo>
                  <a:pt x="2327" y="0"/>
                </a:moveTo>
                <a:lnTo>
                  <a:pt x="2409" y="6"/>
                </a:lnTo>
                <a:lnTo>
                  <a:pt x="2487" y="22"/>
                </a:lnTo>
                <a:lnTo>
                  <a:pt x="2559" y="47"/>
                </a:lnTo>
                <a:lnTo>
                  <a:pt x="2630" y="82"/>
                </a:lnTo>
                <a:lnTo>
                  <a:pt x="2693" y="124"/>
                </a:lnTo>
                <a:lnTo>
                  <a:pt x="2751" y="174"/>
                </a:lnTo>
                <a:lnTo>
                  <a:pt x="2802" y="231"/>
                </a:lnTo>
                <a:lnTo>
                  <a:pt x="2846" y="294"/>
                </a:lnTo>
                <a:lnTo>
                  <a:pt x="2880" y="363"/>
                </a:lnTo>
                <a:lnTo>
                  <a:pt x="2907" y="438"/>
                </a:lnTo>
                <a:lnTo>
                  <a:pt x="2926" y="514"/>
                </a:lnTo>
                <a:lnTo>
                  <a:pt x="2931" y="596"/>
                </a:lnTo>
                <a:lnTo>
                  <a:pt x="3112" y="2080"/>
                </a:lnTo>
                <a:lnTo>
                  <a:pt x="3189" y="2097"/>
                </a:lnTo>
                <a:lnTo>
                  <a:pt x="3268" y="2113"/>
                </a:lnTo>
                <a:lnTo>
                  <a:pt x="3336" y="2127"/>
                </a:lnTo>
                <a:lnTo>
                  <a:pt x="3406" y="2142"/>
                </a:lnTo>
                <a:lnTo>
                  <a:pt x="3479" y="2158"/>
                </a:lnTo>
                <a:lnTo>
                  <a:pt x="3555" y="2176"/>
                </a:lnTo>
                <a:lnTo>
                  <a:pt x="3635" y="2196"/>
                </a:lnTo>
                <a:lnTo>
                  <a:pt x="3718" y="2218"/>
                </a:lnTo>
                <a:lnTo>
                  <a:pt x="3805" y="2244"/>
                </a:lnTo>
                <a:lnTo>
                  <a:pt x="3896" y="2273"/>
                </a:lnTo>
                <a:lnTo>
                  <a:pt x="3992" y="2305"/>
                </a:lnTo>
                <a:lnTo>
                  <a:pt x="4092" y="2340"/>
                </a:lnTo>
                <a:lnTo>
                  <a:pt x="4197" y="2380"/>
                </a:lnTo>
                <a:lnTo>
                  <a:pt x="4306" y="2425"/>
                </a:lnTo>
                <a:lnTo>
                  <a:pt x="4420" y="2476"/>
                </a:lnTo>
                <a:lnTo>
                  <a:pt x="4542" y="2530"/>
                </a:lnTo>
                <a:lnTo>
                  <a:pt x="4667" y="2592"/>
                </a:lnTo>
                <a:lnTo>
                  <a:pt x="4797" y="2659"/>
                </a:lnTo>
                <a:lnTo>
                  <a:pt x="4935" y="2732"/>
                </a:lnTo>
                <a:lnTo>
                  <a:pt x="5080" y="2814"/>
                </a:lnTo>
                <a:lnTo>
                  <a:pt x="5231" y="2901"/>
                </a:lnTo>
                <a:lnTo>
                  <a:pt x="5260" y="2922"/>
                </a:lnTo>
                <a:lnTo>
                  <a:pt x="5283" y="2950"/>
                </a:lnTo>
                <a:lnTo>
                  <a:pt x="5300" y="2981"/>
                </a:lnTo>
                <a:lnTo>
                  <a:pt x="5311" y="3017"/>
                </a:lnTo>
                <a:lnTo>
                  <a:pt x="5313" y="3030"/>
                </a:lnTo>
                <a:lnTo>
                  <a:pt x="5318" y="3053"/>
                </a:lnTo>
                <a:lnTo>
                  <a:pt x="5323" y="3088"/>
                </a:lnTo>
                <a:lnTo>
                  <a:pt x="5329" y="3131"/>
                </a:lnTo>
                <a:lnTo>
                  <a:pt x="5336" y="3184"/>
                </a:lnTo>
                <a:lnTo>
                  <a:pt x="5345" y="3246"/>
                </a:lnTo>
                <a:lnTo>
                  <a:pt x="5352" y="3315"/>
                </a:lnTo>
                <a:lnTo>
                  <a:pt x="5360" y="3393"/>
                </a:lnTo>
                <a:lnTo>
                  <a:pt x="5365" y="3476"/>
                </a:lnTo>
                <a:lnTo>
                  <a:pt x="5371" y="3565"/>
                </a:lnTo>
                <a:lnTo>
                  <a:pt x="5374" y="3661"/>
                </a:lnTo>
                <a:lnTo>
                  <a:pt x="5376" y="3761"/>
                </a:lnTo>
                <a:lnTo>
                  <a:pt x="5376" y="3865"/>
                </a:lnTo>
                <a:lnTo>
                  <a:pt x="5372" y="3972"/>
                </a:lnTo>
                <a:lnTo>
                  <a:pt x="5365" y="4082"/>
                </a:lnTo>
                <a:lnTo>
                  <a:pt x="5354" y="4195"/>
                </a:lnTo>
                <a:lnTo>
                  <a:pt x="5342" y="4309"/>
                </a:lnTo>
                <a:lnTo>
                  <a:pt x="5323" y="4425"/>
                </a:lnTo>
                <a:lnTo>
                  <a:pt x="5300" y="4542"/>
                </a:lnTo>
                <a:lnTo>
                  <a:pt x="5271" y="4658"/>
                </a:lnTo>
                <a:lnTo>
                  <a:pt x="5238" y="4772"/>
                </a:lnTo>
                <a:lnTo>
                  <a:pt x="5198" y="4886"/>
                </a:lnTo>
                <a:lnTo>
                  <a:pt x="5153" y="4999"/>
                </a:lnTo>
                <a:lnTo>
                  <a:pt x="5102" y="5108"/>
                </a:lnTo>
                <a:lnTo>
                  <a:pt x="5042" y="5213"/>
                </a:lnTo>
                <a:lnTo>
                  <a:pt x="4977" y="5315"/>
                </a:lnTo>
                <a:lnTo>
                  <a:pt x="4903" y="5413"/>
                </a:lnTo>
                <a:lnTo>
                  <a:pt x="4821" y="5504"/>
                </a:lnTo>
                <a:lnTo>
                  <a:pt x="4732" y="5589"/>
                </a:lnTo>
                <a:lnTo>
                  <a:pt x="4640" y="5663"/>
                </a:lnTo>
                <a:lnTo>
                  <a:pt x="4540" y="5732"/>
                </a:lnTo>
                <a:lnTo>
                  <a:pt x="4435" y="5792"/>
                </a:lnTo>
                <a:lnTo>
                  <a:pt x="4324" y="5845"/>
                </a:lnTo>
                <a:lnTo>
                  <a:pt x="4208" y="5888"/>
                </a:lnTo>
                <a:lnTo>
                  <a:pt x="4085" y="5925"/>
                </a:lnTo>
                <a:lnTo>
                  <a:pt x="3958" y="5954"/>
                </a:lnTo>
                <a:lnTo>
                  <a:pt x="3823" y="5974"/>
                </a:lnTo>
                <a:lnTo>
                  <a:pt x="3684" y="5986"/>
                </a:lnTo>
                <a:lnTo>
                  <a:pt x="3540" y="5990"/>
                </a:lnTo>
                <a:lnTo>
                  <a:pt x="3521" y="5990"/>
                </a:lnTo>
                <a:lnTo>
                  <a:pt x="3357" y="5983"/>
                </a:lnTo>
                <a:lnTo>
                  <a:pt x="3192" y="5965"/>
                </a:lnTo>
                <a:lnTo>
                  <a:pt x="3025" y="5934"/>
                </a:lnTo>
                <a:lnTo>
                  <a:pt x="2857" y="5892"/>
                </a:lnTo>
                <a:lnTo>
                  <a:pt x="2686" y="5839"/>
                </a:lnTo>
                <a:lnTo>
                  <a:pt x="2518" y="5776"/>
                </a:lnTo>
                <a:lnTo>
                  <a:pt x="2345" y="5700"/>
                </a:lnTo>
                <a:lnTo>
                  <a:pt x="2171" y="5612"/>
                </a:lnTo>
                <a:lnTo>
                  <a:pt x="1990" y="5511"/>
                </a:lnTo>
                <a:lnTo>
                  <a:pt x="1807" y="5395"/>
                </a:lnTo>
                <a:lnTo>
                  <a:pt x="1622" y="5268"/>
                </a:lnTo>
                <a:lnTo>
                  <a:pt x="1437" y="5130"/>
                </a:lnTo>
                <a:lnTo>
                  <a:pt x="1251" y="4979"/>
                </a:lnTo>
                <a:lnTo>
                  <a:pt x="1068" y="4817"/>
                </a:lnTo>
                <a:lnTo>
                  <a:pt x="976" y="4732"/>
                </a:lnTo>
                <a:lnTo>
                  <a:pt x="889" y="4649"/>
                </a:lnTo>
                <a:lnTo>
                  <a:pt x="803" y="4565"/>
                </a:lnTo>
                <a:lnTo>
                  <a:pt x="724" y="4483"/>
                </a:lnTo>
                <a:lnTo>
                  <a:pt x="646" y="4404"/>
                </a:lnTo>
                <a:lnTo>
                  <a:pt x="573" y="4326"/>
                </a:lnTo>
                <a:lnTo>
                  <a:pt x="504" y="4249"/>
                </a:lnTo>
                <a:lnTo>
                  <a:pt x="439" y="4177"/>
                </a:lnTo>
                <a:lnTo>
                  <a:pt x="379" y="4108"/>
                </a:lnTo>
                <a:lnTo>
                  <a:pt x="323" y="4041"/>
                </a:lnTo>
                <a:lnTo>
                  <a:pt x="272" y="3979"/>
                </a:lnTo>
                <a:lnTo>
                  <a:pt x="225" y="3923"/>
                </a:lnTo>
                <a:lnTo>
                  <a:pt x="183" y="3870"/>
                </a:lnTo>
                <a:lnTo>
                  <a:pt x="145" y="3823"/>
                </a:lnTo>
                <a:lnTo>
                  <a:pt x="114" y="3781"/>
                </a:lnTo>
                <a:lnTo>
                  <a:pt x="87" y="3747"/>
                </a:lnTo>
                <a:lnTo>
                  <a:pt x="65" y="3718"/>
                </a:lnTo>
                <a:lnTo>
                  <a:pt x="49" y="3694"/>
                </a:lnTo>
                <a:lnTo>
                  <a:pt x="38" y="3679"/>
                </a:lnTo>
                <a:lnTo>
                  <a:pt x="33" y="3672"/>
                </a:lnTo>
                <a:lnTo>
                  <a:pt x="13" y="3638"/>
                </a:lnTo>
                <a:lnTo>
                  <a:pt x="2" y="3600"/>
                </a:lnTo>
                <a:lnTo>
                  <a:pt x="0" y="3561"/>
                </a:lnTo>
                <a:lnTo>
                  <a:pt x="7" y="3523"/>
                </a:lnTo>
                <a:lnTo>
                  <a:pt x="22" y="3489"/>
                </a:lnTo>
                <a:lnTo>
                  <a:pt x="45" y="3456"/>
                </a:lnTo>
                <a:lnTo>
                  <a:pt x="120" y="3380"/>
                </a:lnTo>
                <a:lnTo>
                  <a:pt x="198" y="3315"/>
                </a:lnTo>
                <a:lnTo>
                  <a:pt x="279" y="3258"/>
                </a:lnTo>
                <a:lnTo>
                  <a:pt x="365" y="3213"/>
                </a:lnTo>
                <a:lnTo>
                  <a:pt x="453" y="3177"/>
                </a:lnTo>
                <a:lnTo>
                  <a:pt x="544" y="3151"/>
                </a:lnTo>
                <a:lnTo>
                  <a:pt x="637" y="3135"/>
                </a:lnTo>
                <a:lnTo>
                  <a:pt x="733" y="3129"/>
                </a:lnTo>
                <a:lnTo>
                  <a:pt x="811" y="3133"/>
                </a:lnTo>
                <a:lnTo>
                  <a:pt x="883" y="3142"/>
                </a:lnTo>
                <a:lnTo>
                  <a:pt x="956" y="3157"/>
                </a:lnTo>
                <a:lnTo>
                  <a:pt x="1023" y="3175"/>
                </a:lnTo>
                <a:lnTo>
                  <a:pt x="1088" y="3197"/>
                </a:lnTo>
                <a:lnTo>
                  <a:pt x="1150" y="3222"/>
                </a:lnTo>
                <a:lnTo>
                  <a:pt x="1206" y="3247"/>
                </a:lnTo>
                <a:lnTo>
                  <a:pt x="1259" y="3275"/>
                </a:lnTo>
                <a:lnTo>
                  <a:pt x="1308" y="3302"/>
                </a:lnTo>
                <a:lnTo>
                  <a:pt x="1351" y="3329"/>
                </a:lnTo>
                <a:lnTo>
                  <a:pt x="1388" y="3353"/>
                </a:lnTo>
                <a:lnTo>
                  <a:pt x="1420" y="3376"/>
                </a:lnTo>
                <a:lnTo>
                  <a:pt x="1446" y="3396"/>
                </a:lnTo>
                <a:lnTo>
                  <a:pt x="1466" y="3411"/>
                </a:lnTo>
                <a:lnTo>
                  <a:pt x="1478" y="3422"/>
                </a:lnTo>
                <a:lnTo>
                  <a:pt x="1709" y="3600"/>
                </a:lnTo>
                <a:lnTo>
                  <a:pt x="1721" y="1467"/>
                </a:lnTo>
                <a:lnTo>
                  <a:pt x="1721" y="592"/>
                </a:lnTo>
                <a:lnTo>
                  <a:pt x="1723" y="586"/>
                </a:lnTo>
                <a:lnTo>
                  <a:pt x="1723" y="581"/>
                </a:lnTo>
                <a:lnTo>
                  <a:pt x="1723" y="574"/>
                </a:lnTo>
                <a:lnTo>
                  <a:pt x="1732" y="496"/>
                </a:lnTo>
                <a:lnTo>
                  <a:pt x="1752" y="419"/>
                </a:lnTo>
                <a:lnTo>
                  <a:pt x="1779" y="349"/>
                </a:lnTo>
                <a:lnTo>
                  <a:pt x="1816" y="282"/>
                </a:lnTo>
                <a:lnTo>
                  <a:pt x="1859" y="222"/>
                </a:lnTo>
                <a:lnTo>
                  <a:pt x="1910" y="165"/>
                </a:lnTo>
                <a:lnTo>
                  <a:pt x="1968" y="118"/>
                </a:lnTo>
                <a:lnTo>
                  <a:pt x="2030" y="76"/>
                </a:lnTo>
                <a:lnTo>
                  <a:pt x="2099" y="44"/>
                </a:lnTo>
                <a:lnTo>
                  <a:pt x="2171" y="20"/>
                </a:lnTo>
                <a:lnTo>
                  <a:pt x="2247" y="6"/>
                </a:lnTo>
                <a:lnTo>
                  <a:pt x="2327" y="0"/>
                </a:lnTo>
                <a:close/>
              </a:path>
            </a:pathLst>
          </a:custGeom>
          <a:solidFill>
            <a:srgbClr val="F379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cxnSp>
        <p:nvCxnSpPr>
          <p:cNvPr id="34" name="Łącznik łamany 33"/>
          <p:cNvCxnSpPr/>
          <p:nvPr/>
        </p:nvCxnSpPr>
        <p:spPr>
          <a:xfrm rot="10800000">
            <a:off x="2190308" y="5071730"/>
            <a:ext cx="3530011" cy="417908"/>
          </a:xfrm>
          <a:prstGeom prst="bentConnector3">
            <a:avLst>
              <a:gd name="adj1" fmla="val 753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rostokąt 24"/>
          <p:cNvSpPr/>
          <p:nvPr/>
        </p:nvSpPr>
        <p:spPr>
          <a:xfrm>
            <a:off x="5783586" y="5947552"/>
            <a:ext cx="5161179" cy="6851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chcesz przekazać do PFR dodatkowy dokument, to dołącz go tutaj. Pamiętaj tylko, że wszystkie załączone dokumenty muszą być w formacie PDF. Jeśli nie masz żadnego dodatkowego dokumentu do przekazania, to nie uzupełniaj tej sekcji.</a:t>
            </a:r>
          </a:p>
        </p:txBody>
      </p:sp>
      <p:cxnSp>
        <p:nvCxnSpPr>
          <p:cNvPr id="40" name="Łącznik łamany 39"/>
          <p:cNvCxnSpPr/>
          <p:nvPr/>
        </p:nvCxnSpPr>
        <p:spPr>
          <a:xfrm rot="10800000">
            <a:off x="3507130" y="5655768"/>
            <a:ext cx="2213187" cy="397194"/>
          </a:xfrm>
          <a:prstGeom prst="bentConnector3">
            <a:avLst>
              <a:gd name="adj1" fmla="val 24374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/>
          <p:cNvSpPr/>
          <p:nvPr/>
        </p:nvSpPr>
        <p:spPr>
          <a:xfrm>
            <a:off x="6327962" y="1584924"/>
            <a:ext cx="5408767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jesteś osobą upoważnioną do złożenia wniosku, to wybierz „NIE”. Zostaniesz poproszony o załączenie Pełnomocnictwa podpisanego przez reprezentanta/ów firmy oraz odpis z KRS w celu potwierdzenie umocowania tych osób.</a:t>
            </a:r>
          </a:p>
        </p:txBody>
      </p:sp>
      <p:sp>
        <p:nvSpPr>
          <p:cNvPr id="9" name="Prostokąt 8"/>
          <p:cNvSpPr/>
          <p:nvPr/>
        </p:nvSpPr>
        <p:spPr>
          <a:xfrm>
            <a:off x="5779015" y="2300095"/>
            <a:ext cx="5366795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Załącz podpisane Pełnomocnictwo zgodne ze wzorem PFR.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Pełnomocnictwo musi być podpisane przez reprezentanta/ów firmy wyłącznie elektronicznym podpisem kwalifikowanym (profil zaufany nie spełnia kryteriów podpisu kwalifikowanego). Załączony dokument musi być w formacie PDF o wielkości do 5 MB.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5779015" y="3619696"/>
            <a:ext cx="5957714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Wprowadź Typ numeru identyfikacyjnego i jego Numer identyfikacyjny tożsamość dla osoby umocowanej, która składa wniosek w imieniu Beneficjenta w bankowości internetowej. 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dane muszą być takie same jak dane udostępnione w bankowości internetowej (patrz pkt. 13 – dane umocowanego).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779014" y="4799718"/>
            <a:ext cx="5366795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załączyć odpis z KRS.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masz więcej dokumentów do załączenia wystarczy wybrać przycisk „Dodaj załącznik” i dołącz kolejny dokument. Wszystkie załączone dokumenty muszą być w formacie PDF, a każdy z nich nie może być większy niż 5MB.</a:t>
            </a:r>
          </a:p>
        </p:txBody>
      </p:sp>
    </p:spTree>
    <p:extLst>
      <p:ext uri="{BB962C8B-B14F-4D97-AF65-F5344CB8AC3E}">
        <p14:creationId xmlns:p14="http://schemas.microsoft.com/office/powerpoint/2010/main" val="432971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Łącznik łamany 20"/>
          <p:cNvCxnSpPr/>
          <p:nvPr/>
        </p:nvCxnSpPr>
        <p:spPr>
          <a:xfrm rot="10800000" flipV="1">
            <a:off x="5603358" y="1862027"/>
            <a:ext cx="646676" cy="243575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836300" y="1207514"/>
            <a:ext cx="5700183" cy="303989"/>
            <a:chOff x="6172819" y="1101893"/>
            <a:chExt cx="5700183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16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4481" y="1101893"/>
              <a:ext cx="5208521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POTWIERDZENIE UMOCOWANIA – OSOBA UPOWAŻNIONA DO REPREZENTOWANIA FIRMY</a:t>
              </a: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063298" y="3317360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9" y="1290049"/>
            <a:ext cx="4406400" cy="163110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Prostokąt 8"/>
          <p:cNvSpPr/>
          <p:nvPr/>
        </p:nvSpPr>
        <p:spPr>
          <a:xfrm>
            <a:off x="6407888" y="1719258"/>
            <a:ext cx="4426688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dodania reprezentantów firmy, którzy podpisali Pełnomocnictwo należy wybrać przycisk „Edytuj”.</a:t>
            </a:r>
          </a:p>
        </p:txBody>
      </p:sp>
      <p:grpSp>
        <p:nvGrpSpPr>
          <p:cNvPr id="26" name="Grupa 25"/>
          <p:cNvGrpSpPr/>
          <p:nvPr/>
        </p:nvGrpSpPr>
        <p:grpSpPr>
          <a:xfrm>
            <a:off x="5596381" y="2472014"/>
            <a:ext cx="6595619" cy="513725"/>
            <a:chOff x="6172819" y="5607682"/>
            <a:chExt cx="6096000" cy="513725"/>
          </a:xfrm>
        </p:grpSpPr>
        <p:sp>
          <p:nvSpPr>
            <p:cNvPr id="28" name="Prostokąt 27"/>
            <p:cNvSpPr/>
            <p:nvPr/>
          </p:nvSpPr>
          <p:spPr>
            <a:xfrm>
              <a:off x="6172819" y="5607682"/>
              <a:ext cx="5287549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„Wróć” zostaniesz przekierowany na poprzedni ekran.</a:t>
              </a:r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6172819" y="5845498"/>
              <a:ext cx="6096000" cy="2759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„Dalej” zostaniesz przekierowany na Wniosek o Subwencję Tarcza 2.0.</a:t>
              </a:r>
            </a:p>
          </p:txBody>
        </p:sp>
      </p:grpSp>
      <p:pic>
        <p:nvPicPr>
          <p:cNvPr id="30" name="Obraz 2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9" y="3642514"/>
            <a:ext cx="5796280" cy="246507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Prostokąt 9"/>
          <p:cNvSpPr/>
          <p:nvPr/>
        </p:nvSpPr>
        <p:spPr>
          <a:xfrm>
            <a:off x="7393173" y="3760689"/>
            <a:ext cx="4189228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tej tabeli należy uzupełnić dane reprezentantów firmy, którzy złożyli podpisy na Pełnomocnictwie.</a:t>
            </a:r>
          </a:p>
        </p:txBody>
      </p:sp>
      <p:cxnSp>
        <p:nvCxnSpPr>
          <p:cNvPr id="31" name="Łącznik łamany 30"/>
          <p:cNvCxnSpPr/>
          <p:nvPr/>
        </p:nvCxnSpPr>
        <p:spPr>
          <a:xfrm rot="10800000">
            <a:off x="1701210" y="4004473"/>
            <a:ext cx="5530745" cy="210"/>
          </a:xfrm>
          <a:prstGeom prst="bentConnector3">
            <a:avLst>
              <a:gd name="adj1" fmla="val 209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7398446" y="5210018"/>
            <a:ext cx="4183955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chcesz zapisać wprowadzone przez siebie dane wybierz przycisk „Zapisz”.</a:t>
            </a:r>
          </a:p>
        </p:txBody>
      </p:sp>
      <p:cxnSp>
        <p:nvCxnSpPr>
          <p:cNvPr id="36" name="Łącznik łamany 35"/>
          <p:cNvCxnSpPr/>
          <p:nvPr/>
        </p:nvCxnSpPr>
        <p:spPr>
          <a:xfrm rot="10800000" flipV="1">
            <a:off x="6585279" y="5453801"/>
            <a:ext cx="646676" cy="491239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az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08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9" y="1207514"/>
            <a:ext cx="4406400" cy="262591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Łącznik łamany 20"/>
          <p:cNvCxnSpPr/>
          <p:nvPr/>
        </p:nvCxnSpPr>
        <p:spPr>
          <a:xfrm rot="10800000" flipV="1">
            <a:off x="2830980" y="1862026"/>
            <a:ext cx="3419055" cy="1146987"/>
          </a:xfrm>
          <a:prstGeom prst="bentConnector3">
            <a:avLst>
              <a:gd name="adj1" fmla="val 19835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836300" y="1207514"/>
            <a:ext cx="5700183" cy="303989"/>
            <a:chOff x="6172819" y="1101893"/>
            <a:chExt cx="5700183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17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4481" y="1101893"/>
              <a:ext cx="5208521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PODSUMOWANIE – ZGODY I OŚWIADCZENIA</a:t>
              </a: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063298" y="3317360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6" name="Łącznik łamany 35"/>
          <p:cNvCxnSpPr/>
          <p:nvPr/>
        </p:nvCxnSpPr>
        <p:spPr>
          <a:xfrm rot="10800000" flipV="1">
            <a:off x="5512962" y="4675549"/>
            <a:ext cx="646676" cy="491239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Obraz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9" y="4273226"/>
            <a:ext cx="4406400" cy="16700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Prostokąt 1"/>
          <p:cNvSpPr/>
          <p:nvPr/>
        </p:nvSpPr>
        <p:spPr>
          <a:xfrm>
            <a:off x="6402390" y="1794708"/>
            <a:ext cx="3420552" cy="275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odznaczyć akceptację poszczególnych oświadczeń.</a:t>
            </a:r>
          </a:p>
        </p:txBody>
      </p:sp>
      <p:cxnSp>
        <p:nvCxnSpPr>
          <p:cNvPr id="25" name="Łącznik łamany 24"/>
          <p:cNvCxnSpPr/>
          <p:nvPr/>
        </p:nvCxnSpPr>
        <p:spPr>
          <a:xfrm rot="10800000" flipV="1">
            <a:off x="2830981" y="2055978"/>
            <a:ext cx="3419054" cy="1544525"/>
          </a:xfrm>
          <a:prstGeom prst="bentConnector3">
            <a:avLst>
              <a:gd name="adj1" fmla="val 13926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6386296" y="4537225"/>
            <a:ext cx="3436646" cy="275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Wybierz z listy rozwijalnej odpowiedni status Beneficjenta.</a:t>
            </a: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22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59" y="3422691"/>
            <a:ext cx="4406400" cy="209401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59" y="1001757"/>
            <a:ext cx="4406400" cy="205656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Łącznik łamany 20"/>
          <p:cNvCxnSpPr/>
          <p:nvPr/>
        </p:nvCxnSpPr>
        <p:spPr>
          <a:xfrm rot="10800000" flipV="1">
            <a:off x="1073888" y="1862026"/>
            <a:ext cx="5176148" cy="647258"/>
          </a:xfrm>
          <a:prstGeom prst="bentConnector3">
            <a:avLst>
              <a:gd name="adj1" fmla="val 7274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836300" y="1207514"/>
            <a:ext cx="5700183" cy="303989"/>
            <a:chOff x="6172819" y="1101893"/>
            <a:chExt cx="5700183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17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4481" y="1101893"/>
              <a:ext cx="5208521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PODSUMOWANIE – ZGODY I OŚWIADCZENIA</a:t>
              </a: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063298" y="3317360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6" name="Łącznik łamany 35"/>
          <p:cNvCxnSpPr/>
          <p:nvPr/>
        </p:nvCxnSpPr>
        <p:spPr>
          <a:xfrm rot="10800000" flipV="1">
            <a:off x="4848450" y="2523535"/>
            <a:ext cx="1300365" cy="1219124"/>
          </a:xfrm>
          <a:prstGeom prst="bentConnector3">
            <a:avLst>
              <a:gd name="adj1" fmla="val 14023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6386296" y="1623287"/>
            <a:ext cx="367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przejść dalej należy odznaczyć akceptację  oświadczenia</a:t>
            </a:r>
            <a:r>
              <a:rPr lang="pl-PL" dirty="0"/>
              <a:t>. </a:t>
            </a: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273" y="3654692"/>
            <a:ext cx="4406400" cy="182071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6327962" y="238503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Wybierz z listy rozwijalnej odpowiednią formę prawną Beneficjenta.</a:t>
            </a:r>
          </a:p>
        </p:txBody>
      </p:sp>
      <p:sp>
        <p:nvSpPr>
          <p:cNvPr id="9" name="Prostokąt 8"/>
          <p:cNvSpPr/>
          <p:nvPr/>
        </p:nvSpPr>
        <p:spPr>
          <a:xfrm>
            <a:off x="6327962" y="3129299"/>
            <a:ext cx="4944140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uzupełnić pola wybierając z listy rozwijalnej dane dotyczące siedziby firmy.</a:t>
            </a:r>
          </a:p>
        </p:txBody>
      </p:sp>
      <p:cxnSp>
        <p:nvCxnSpPr>
          <p:cNvPr id="26" name="Łącznik łamany 25"/>
          <p:cNvCxnSpPr/>
          <p:nvPr/>
        </p:nvCxnSpPr>
        <p:spPr>
          <a:xfrm>
            <a:off x="6905632" y="3538268"/>
            <a:ext cx="834870" cy="833751"/>
          </a:xfrm>
          <a:prstGeom prst="bentConnector3">
            <a:avLst>
              <a:gd name="adj1" fmla="val -84997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a 24"/>
          <p:cNvGrpSpPr/>
          <p:nvPr/>
        </p:nvGrpSpPr>
        <p:grpSpPr>
          <a:xfrm>
            <a:off x="5329102" y="5623640"/>
            <a:ext cx="6096000" cy="483944"/>
            <a:chOff x="5689412" y="5804316"/>
            <a:chExt cx="6096000" cy="483944"/>
          </a:xfrm>
        </p:grpSpPr>
        <p:sp>
          <p:nvSpPr>
            <p:cNvPr id="27" name="Prostokąt 26"/>
            <p:cNvSpPr/>
            <p:nvPr/>
          </p:nvSpPr>
          <p:spPr>
            <a:xfrm>
              <a:off x="5689412" y="5804316"/>
              <a:ext cx="5287549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„Wróć” zostaniesz przekierowany na poprzedni ekran.</a:t>
              </a:r>
            </a:p>
          </p:txBody>
        </p:sp>
        <p:sp>
          <p:nvSpPr>
            <p:cNvPr id="28" name="Prostokąt 27"/>
            <p:cNvSpPr/>
            <p:nvPr/>
          </p:nvSpPr>
          <p:spPr>
            <a:xfrm>
              <a:off x="5689412" y="5998309"/>
              <a:ext cx="6096000" cy="28995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„Dalej” zostaniesz przekierowany na kolejny ekran.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2929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882218" y="1518032"/>
            <a:ext cx="5700183" cy="303989"/>
            <a:chOff x="6172819" y="1101893"/>
            <a:chExt cx="5700183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18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4481" y="1101893"/>
              <a:ext cx="5208521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PODSUMOWANIE – AKCEPTACJA WNIOSKU I WZORU UMOWY SUBWENCJI FINANSOWEJ</a:t>
              </a: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109216" y="3627878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19" y="2033327"/>
            <a:ext cx="4406400" cy="281297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6373880" y="2043814"/>
            <a:ext cx="4678325" cy="948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 czy wszystkie dane są poprawne.</a:t>
            </a:r>
            <a:b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  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któraś z danych uległa zmianie lub jest błędna, niezwłocznie zgłoś to do Banku w celu jej poprawienia zanim wyślesz wniosek do PFR.</a:t>
            </a:r>
          </a:p>
        </p:txBody>
      </p:sp>
      <p:cxnSp>
        <p:nvCxnSpPr>
          <p:cNvPr id="25" name="Łącznik łamany 24"/>
          <p:cNvCxnSpPr/>
          <p:nvPr/>
        </p:nvCxnSpPr>
        <p:spPr>
          <a:xfrm rot="10800000" flipV="1">
            <a:off x="4617918" y="2172543"/>
            <a:ext cx="1678036" cy="819863"/>
          </a:xfrm>
          <a:prstGeom prst="bentConnector3">
            <a:avLst>
              <a:gd name="adj1" fmla="val 24655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2331918" y="2745374"/>
            <a:ext cx="1488558" cy="680484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6295954" y="3214200"/>
            <a:ext cx="4985080" cy="1168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akceptacji zgód i oświadczeń istnieje możliwość pobrania projektu umowy subwencji finansowej PFR (umowa jeszcze nie jest podpisana).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Przedsiębiorca ma możliwość zapoznania się z warunkami umowy  - z prawami i obowiązkami wynikającymi z jej zawarcia oraz sprawdzenia poprawności swoich danych.</a:t>
            </a:r>
          </a:p>
        </p:txBody>
      </p:sp>
      <p:cxnSp>
        <p:nvCxnSpPr>
          <p:cNvPr id="28" name="Łącznik łamany 27"/>
          <p:cNvCxnSpPr/>
          <p:nvPr/>
        </p:nvCxnSpPr>
        <p:spPr>
          <a:xfrm rot="10800000" flipV="1">
            <a:off x="4463882" y="3319563"/>
            <a:ext cx="1678036" cy="819863"/>
          </a:xfrm>
          <a:prstGeom prst="bentConnector3">
            <a:avLst>
              <a:gd name="adj1" fmla="val 24655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772476" y="5124728"/>
            <a:ext cx="6096000" cy="2759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„Wróć” zostaniesz przekierowany na poprzedni ekran.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6295954" y="4737384"/>
            <a:ext cx="5139116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wysłać wniosek o tarczę należy wybrać przycisk „Wyślij wniosek”.</a:t>
            </a:r>
          </a:p>
        </p:txBody>
      </p:sp>
      <p:grpSp>
        <p:nvGrpSpPr>
          <p:cNvPr id="32" name="Group 51">
            <a:extLst>
              <a:ext uri="{FF2B5EF4-FFF2-40B4-BE49-F238E27FC236}">
                <a16:creationId xmlns:a16="http://schemas.microsoft.com/office/drawing/2014/main" id="{6701BD41-C801-43B4-BDDE-BA802994499B}"/>
              </a:ext>
            </a:extLst>
          </p:cNvPr>
          <p:cNvGrpSpPr>
            <a:grpSpLocks noChangeAspect="1"/>
          </p:cNvGrpSpPr>
          <p:nvPr/>
        </p:nvGrpSpPr>
        <p:grpSpPr>
          <a:xfrm>
            <a:off x="8193163" y="5179273"/>
            <a:ext cx="519879" cy="396000"/>
            <a:chOff x="3646488" y="1522413"/>
            <a:chExt cx="4910138" cy="37401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3" name="Freeform 47">
              <a:extLst>
                <a:ext uri="{FF2B5EF4-FFF2-40B4-BE49-F238E27FC236}">
                  <a16:creationId xmlns:a16="http://schemas.microsoft.com/office/drawing/2014/main" id="{C3657156-8B59-4E1D-B5E8-89D292B4B9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6488" y="1522413"/>
              <a:ext cx="4910138" cy="3740150"/>
            </a:xfrm>
            <a:custGeom>
              <a:avLst/>
              <a:gdLst>
                <a:gd name="T0" fmla="*/ 691 w 6186"/>
                <a:gd name="T1" fmla="*/ 352 h 4712"/>
                <a:gd name="T2" fmla="*/ 569 w 6186"/>
                <a:gd name="T3" fmla="*/ 393 h 4712"/>
                <a:gd name="T4" fmla="*/ 465 w 6186"/>
                <a:gd name="T5" fmla="*/ 468 h 4712"/>
                <a:gd name="T6" fmla="*/ 392 w 6186"/>
                <a:gd name="T7" fmla="*/ 569 h 4712"/>
                <a:gd name="T8" fmla="*/ 351 w 6186"/>
                <a:gd name="T9" fmla="*/ 691 h 4712"/>
                <a:gd name="T10" fmla="*/ 345 w 6186"/>
                <a:gd name="T11" fmla="*/ 3955 h 4712"/>
                <a:gd name="T12" fmla="*/ 366 w 6186"/>
                <a:gd name="T13" fmla="*/ 4085 h 4712"/>
                <a:gd name="T14" fmla="*/ 426 w 6186"/>
                <a:gd name="T15" fmla="*/ 4198 h 4712"/>
                <a:gd name="T16" fmla="*/ 514 w 6186"/>
                <a:gd name="T17" fmla="*/ 4286 h 4712"/>
                <a:gd name="T18" fmla="*/ 627 w 6186"/>
                <a:gd name="T19" fmla="*/ 4344 h 4712"/>
                <a:gd name="T20" fmla="*/ 756 w 6186"/>
                <a:gd name="T21" fmla="*/ 4367 h 4712"/>
                <a:gd name="T22" fmla="*/ 5498 w 6186"/>
                <a:gd name="T23" fmla="*/ 4361 h 4712"/>
                <a:gd name="T24" fmla="*/ 5620 w 6186"/>
                <a:gd name="T25" fmla="*/ 4320 h 4712"/>
                <a:gd name="T26" fmla="*/ 5721 w 6186"/>
                <a:gd name="T27" fmla="*/ 4245 h 4712"/>
                <a:gd name="T28" fmla="*/ 5796 w 6186"/>
                <a:gd name="T29" fmla="*/ 4143 h 4712"/>
                <a:gd name="T30" fmla="*/ 5837 w 6186"/>
                <a:gd name="T31" fmla="*/ 4021 h 4712"/>
                <a:gd name="T32" fmla="*/ 5841 w 6186"/>
                <a:gd name="T33" fmla="*/ 3955 h 4712"/>
                <a:gd name="T34" fmla="*/ 5835 w 6186"/>
                <a:gd name="T35" fmla="*/ 691 h 4712"/>
                <a:gd name="T36" fmla="*/ 5794 w 6186"/>
                <a:gd name="T37" fmla="*/ 569 h 4712"/>
                <a:gd name="T38" fmla="*/ 5721 w 6186"/>
                <a:gd name="T39" fmla="*/ 468 h 4712"/>
                <a:gd name="T40" fmla="*/ 5618 w 6186"/>
                <a:gd name="T41" fmla="*/ 393 h 4712"/>
                <a:gd name="T42" fmla="*/ 5496 w 6186"/>
                <a:gd name="T43" fmla="*/ 352 h 4712"/>
                <a:gd name="T44" fmla="*/ 756 w 6186"/>
                <a:gd name="T45" fmla="*/ 348 h 4712"/>
                <a:gd name="T46" fmla="*/ 5430 w 6186"/>
                <a:gd name="T47" fmla="*/ 0 h 4712"/>
                <a:gd name="T48" fmla="*/ 5618 w 6186"/>
                <a:gd name="T49" fmla="*/ 23 h 4712"/>
                <a:gd name="T50" fmla="*/ 5787 w 6186"/>
                <a:gd name="T51" fmla="*/ 89 h 4712"/>
                <a:gd name="T52" fmla="*/ 5933 w 6186"/>
                <a:gd name="T53" fmla="*/ 192 h 4712"/>
                <a:gd name="T54" fmla="*/ 6051 w 6186"/>
                <a:gd name="T55" fmla="*/ 325 h 4712"/>
                <a:gd name="T56" fmla="*/ 6136 w 6186"/>
                <a:gd name="T57" fmla="*/ 485 h 4712"/>
                <a:gd name="T58" fmla="*/ 6181 w 6186"/>
                <a:gd name="T59" fmla="*/ 663 h 4712"/>
                <a:gd name="T60" fmla="*/ 6186 w 6186"/>
                <a:gd name="T61" fmla="*/ 3955 h 4712"/>
                <a:gd name="T62" fmla="*/ 6164 w 6186"/>
                <a:gd name="T63" fmla="*/ 4141 h 4712"/>
                <a:gd name="T64" fmla="*/ 6098 w 6186"/>
                <a:gd name="T65" fmla="*/ 4310 h 4712"/>
                <a:gd name="T66" fmla="*/ 5995 w 6186"/>
                <a:gd name="T67" fmla="*/ 4457 h 4712"/>
                <a:gd name="T68" fmla="*/ 5862 w 6186"/>
                <a:gd name="T69" fmla="*/ 4575 h 4712"/>
                <a:gd name="T70" fmla="*/ 5702 w 6186"/>
                <a:gd name="T71" fmla="*/ 4662 h 4712"/>
                <a:gd name="T72" fmla="*/ 5524 w 6186"/>
                <a:gd name="T73" fmla="*/ 4707 h 4712"/>
                <a:gd name="T74" fmla="*/ 756 w 6186"/>
                <a:gd name="T75" fmla="*/ 4712 h 4712"/>
                <a:gd name="T76" fmla="*/ 570 w 6186"/>
                <a:gd name="T77" fmla="*/ 4688 h 4712"/>
                <a:gd name="T78" fmla="*/ 402 w 6186"/>
                <a:gd name="T79" fmla="*/ 4622 h 4712"/>
                <a:gd name="T80" fmla="*/ 255 w 6186"/>
                <a:gd name="T81" fmla="*/ 4521 h 4712"/>
                <a:gd name="T82" fmla="*/ 135 w 6186"/>
                <a:gd name="T83" fmla="*/ 4387 h 4712"/>
                <a:gd name="T84" fmla="*/ 51 w 6186"/>
                <a:gd name="T85" fmla="*/ 4228 h 4712"/>
                <a:gd name="T86" fmla="*/ 6 w 6186"/>
                <a:gd name="T87" fmla="*/ 4049 h 4712"/>
                <a:gd name="T88" fmla="*/ 0 w 6186"/>
                <a:gd name="T89" fmla="*/ 757 h 4712"/>
                <a:gd name="T90" fmla="*/ 23 w 6186"/>
                <a:gd name="T91" fmla="*/ 571 h 4712"/>
                <a:gd name="T92" fmla="*/ 88 w 6186"/>
                <a:gd name="T93" fmla="*/ 402 h 4712"/>
                <a:gd name="T94" fmla="*/ 191 w 6186"/>
                <a:gd name="T95" fmla="*/ 254 h 4712"/>
                <a:gd name="T96" fmla="*/ 325 w 6186"/>
                <a:gd name="T97" fmla="*/ 136 h 4712"/>
                <a:gd name="T98" fmla="*/ 484 w 6186"/>
                <a:gd name="T99" fmla="*/ 51 h 4712"/>
                <a:gd name="T100" fmla="*/ 662 w 6186"/>
                <a:gd name="T101" fmla="*/ 6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86" h="4712">
                  <a:moveTo>
                    <a:pt x="756" y="348"/>
                  </a:moveTo>
                  <a:lnTo>
                    <a:pt x="691" y="352"/>
                  </a:lnTo>
                  <a:lnTo>
                    <a:pt x="627" y="368"/>
                  </a:lnTo>
                  <a:lnTo>
                    <a:pt x="569" y="393"/>
                  </a:lnTo>
                  <a:lnTo>
                    <a:pt x="514" y="427"/>
                  </a:lnTo>
                  <a:lnTo>
                    <a:pt x="465" y="468"/>
                  </a:lnTo>
                  <a:lnTo>
                    <a:pt x="426" y="515"/>
                  </a:lnTo>
                  <a:lnTo>
                    <a:pt x="392" y="569"/>
                  </a:lnTo>
                  <a:lnTo>
                    <a:pt x="366" y="628"/>
                  </a:lnTo>
                  <a:lnTo>
                    <a:pt x="351" y="691"/>
                  </a:lnTo>
                  <a:lnTo>
                    <a:pt x="345" y="759"/>
                  </a:lnTo>
                  <a:lnTo>
                    <a:pt x="345" y="3955"/>
                  </a:lnTo>
                  <a:lnTo>
                    <a:pt x="351" y="4021"/>
                  </a:lnTo>
                  <a:lnTo>
                    <a:pt x="366" y="4085"/>
                  </a:lnTo>
                  <a:lnTo>
                    <a:pt x="392" y="4143"/>
                  </a:lnTo>
                  <a:lnTo>
                    <a:pt x="426" y="4198"/>
                  </a:lnTo>
                  <a:lnTo>
                    <a:pt x="465" y="4245"/>
                  </a:lnTo>
                  <a:lnTo>
                    <a:pt x="514" y="4286"/>
                  </a:lnTo>
                  <a:lnTo>
                    <a:pt x="569" y="4320"/>
                  </a:lnTo>
                  <a:lnTo>
                    <a:pt x="627" y="4344"/>
                  </a:lnTo>
                  <a:lnTo>
                    <a:pt x="691" y="4361"/>
                  </a:lnTo>
                  <a:lnTo>
                    <a:pt x="756" y="4367"/>
                  </a:lnTo>
                  <a:lnTo>
                    <a:pt x="5430" y="4367"/>
                  </a:lnTo>
                  <a:lnTo>
                    <a:pt x="5498" y="4361"/>
                  </a:lnTo>
                  <a:lnTo>
                    <a:pt x="5562" y="4344"/>
                  </a:lnTo>
                  <a:lnTo>
                    <a:pt x="5620" y="4320"/>
                  </a:lnTo>
                  <a:lnTo>
                    <a:pt x="5674" y="4286"/>
                  </a:lnTo>
                  <a:lnTo>
                    <a:pt x="5721" y="4245"/>
                  </a:lnTo>
                  <a:lnTo>
                    <a:pt x="5762" y="4198"/>
                  </a:lnTo>
                  <a:lnTo>
                    <a:pt x="5796" y="4143"/>
                  </a:lnTo>
                  <a:lnTo>
                    <a:pt x="5820" y="4085"/>
                  </a:lnTo>
                  <a:lnTo>
                    <a:pt x="5837" y="4021"/>
                  </a:lnTo>
                  <a:lnTo>
                    <a:pt x="5841" y="3955"/>
                  </a:lnTo>
                  <a:lnTo>
                    <a:pt x="5841" y="3955"/>
                  </a:lnTo>
                  <a:lnTo>
                    <a:pt x="5841" y="759"/>
                  </a:lnTo>
                  <a:lnTo>
                    <a:pt x="5835" y="691"/>
                  </a:lnTo>
                  <a:lnTo>
                    <a:pt x="5820" y="628"/>
                  </a:lnTo>
                  <a:lnTo>
                    <a:pt x="5794" y="569"/>
                  </a:lnTo>
                  <a:lnTo>
                    <a:pt x="5760" y="515"/>
                  </a:lnTo>
                  <a:lnTo>
                    <a:pt x="5721" y="468"/>
                  </a:lnTo>
                  <a:lnTo>
                    <a:pt x="5672" y="427"/>
                  </a:lnTo>
                  <a:lnTo>
                    <a:pt x="5618" y="393"/>
                  </a:lnTo>
                  <a:lnTo>
                    <a:pt x="5560" y="368"/>
                  </a:lnTo>
                  <a:lnTo>
                    <a:pt x="5496" y="352"/>
                  </a:lnTo>
                  <a:lnTo>
                    <a:pt x="5430" y="348"/>
                  </a:lnTo>
                  <a:lnTo>
                    <a:pt x="756" y="348"/>
                  </a:lnTo>
                  <a:close/>
                  <a:moveTo>
                    <a:pt x="756" y="0"/>
                  </a:moveTo>
                  <a:lnTo>
                    <a:pt x="5430" y="0"/>
                  </a:lnTo>
                  <a:lnTo>
                    <a:pt x="5526" y="6"/>
                  </a:lnTo>
                  <a:lnTo>
                    <a:pt x="5618" y="23"/>
                  </a:lnTo>
                  <a:lnTo>
                    <a:pt x="5704" y="51"/>
                  </a:lnTo>
                  <a:lnTo>
                    <a:pt x="5787" y="89"/>
                  </a:lnTo>
                  <a:lnTo>
                    <a:pt x="5864" y="136"/>
                  </a:lnTo>
                  <a:lnTo>
                    <a:pt x="5933" y="192"/>
                  </a:lnTo>
                  <a:lnTo>
                    <a:pt x="5997" y="256"/>
                  </a:lnTo>
                  <a:lnTo>
                    <a:pt x="6051" y="325"/>
                  </a:lnTo>
                  <a:lnTo>
                    <a:pt x="6098" y="402"/>
                  </a:lnTo>
                  <a:lnTo>
                    <a:pt x="6136" y="485"/>
                  </a:lnTo>
                  <a:lnTo>
                    <a:pt x="6164" y="571"/>
                  </a:lnTo>
                  <a:lnTo>
                    <a:pt x="6181" y="663"/>
                  </a:lnTo>
                  <a:lnTo>
                    <a:pt x="6186" y="759"/>
                  </a:lnTo>
                  <a:lnTo>
                    <a:pt x="6186" y="3955"/>
                  </a:lnTo>
                  <a:lnTo>
                    <a:pt x="6181" y="4049"/>
                  </a:lnTo>
                  <a:lnTo>
                    <a:pt x="6164" y="4141"/>
                  </a:lnTo>
                  <a:lnTo>
                    <a:pt x="6136" y="4228"/>
                  </a:lnTo>
                  <a:lnTo>
                    <a:pt x="6098" y="4310"/>
                  </a:lnTo>
                  <a:lnTo>
                    <a:pt x="6051" y="4387"/>
                  </a:lnTo>
                  <a:lnTo>
                    <a:pt x="5995" y="4457"/>
                  </a:lnTo>
                  <a:lnTo>
                    <a:pt x="5931" y="4521"/>
                  </a:lnTo>
                  <a:lnTo>
                    <a:pt x="5862" y="4575"/>
                  </a:lnTo>
                  <a:lnTo>
                    <a:pt x="5785" y="4622"/>
                  </a:lnTo>
                  <a:lnTo>
                    <a:pt x="5702" y="4662"/>
                  </a:lnTo>
                  <a:lnTo>
                    <a:pt x="5616" y="4688"/>
                  </a:lnTo>
                  <a:lnTo>
                    <a:pt x="5524" y="4707"/>
                  </a:lnTo>
                  <a:lnTo>
                    <a:pt x="5430" y="4712"/>
                  </a:lnTo>
                  <a:lnTo>
                    <a:pt x="756" y="4712"/>
                  </a:lnTo>
                  <a:lnTo>
                    <a:pt x="662" y="4707"/>
                  </a:lnTo>
                  <a:lnTo>
                    <a:pt x="570" y="4688"/>
                  </a:lnTo>
                  <a:lnTo>
                    <a:pt x="484" y="4662"/>
                  </a:lnTo>
                  <a:lnTo>
                    <a:pt x="402" y="4622"/>
                  </a:lnTo>
                  <a:lnTo>
                    <a:pt x="325" y="4575"/>
                  </a:lnTo>
                  <a:lnTo>
                    <a:pt x="255" y="4521"/>
                  </a:lnTo>
                  <a:lnTo>
                    <a:pt x="191" y="4457"/>
                  </a:lnTo>
                  <a:lnTo>
                    <a:pt x="135" y="4387"/>
                  </a:lnTo>
                  <a:lnTo>
                    <a:pt x="88" y="4310"/>
                  </a:lnTo>
                  <a:lnTo>
                    <a:pt x="51" y="4228"/>
                  </a:lnTo>
                  <a:lnTo>
                    <a:pt x="23" y="4141"/>
                  </a:lnTo>
                  <a:lnTo>
                    <a:pt x="6" y="4049"/>
                  </a:lnTo>
                  <a:lnTo>
                    <a:pt x="0" y="3955"/>
                  </a:lnTo>
                  <a:lnTo>
                    <a:pt x="0" y="757"/>
                  </a:lnTo>
                  <a:lnTo>
                    <a:pt x="6" y="661"/>
                  </a:lnTo>
                  <a:lnTo>
                    <a:pt x="23" y="571"/>
                  </a:lnTo>
                  <a:lnTo>
                    <a:pt x="51" y="483"/>
                  </a:lnTo>
                  <a:lnTo>
                    <a:pt x="88" y="402"/>
                  </a:lnTo>
                  <a:lnTo>
                    <a:pt x="135" y="325"/>
                  </a:lnTo>
                  <a:lnTo>
                    <a:pt x="191" y="254"/>
                  </a:lnTo>
                  <a:lnTo>
                    <a:pt x="255" y="192"/>
                  </a:lnTo>
                  <a:lnTo>
                    <a:pt x="325" y="136"/>
                  </a:lnTo>
                  <a:lnTo>
                    <a:pt x="402" y="89"/>
                  </a:lnTo>
                  <a:lnTo>
                    <a:pt x="484" y="51"/>
                  </a:lnTo>
                  <a:lnTo>
                    <a:pt x="570" y="23"/>
                  </a:lnTo>
                  <a:lnTo>
                    <a:pt x="662" y="6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accent1"/>
                </a:solidFill>
              </a:endParaRPr>
            </a:p>
          </p:txBody>
        </p:sp>
        <p:sp>
          <p:nvSpPr>
            <p:cNvPr id="34" name="Freeform 48">
              <a:extLst>
                <a:ext uri="{FF2B5EF4-FFF2-40B4-BE49-F238E27FC236}">
                  <a16:creationId xmlns:a16="http://schemas.microsoft.com/office/drawing/2014/main" id="{C2AE8E4C-8CBD-48B5-989D-5106D7A38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226" y="2041525"/>
              <a:ext cx="3778250" cy="2701925"/>
            </a:xfrm>
            <a:custGeom>
              <a:avLst/>
              <a:gdLst>
                <a:gd name="T0" fmla="*/ 221 w 4760"/>
                <a:gd name="T1" fmla="*/ 5 h 3403"/>
                <a:gd name="T2" fmla="*/ 289 w 4760"/>
                <a:gd name="T3" fmla="*/ 43 h 3403"/>
                <a:gd name="T4" fmla="*/ 1961 w 4760"/>
                <a:gd name="T5" fmla="*/ 1538 h 3403"/>
                <a:gd name="T6" fmla="*/ 1974 w 4760"/>
                <a:gd name="T7" fmla="*/ 1553 h 3403"/>
                <a:gd name="T8" fmla="*/ 2383 w 4760"/>
                <a:gd name="T9" fmla="*/ 1919 h 3403"/>
                <a:gd name="T10" fmla="*/ 4503 w 4760"/>
                <a:gd name="T11" fmla="*/ 22 h 3403"/>
                <a:gd name="T12" fmla="*/ 4576 w 4760"/>
                <a:gd name="T13" fmla="*/ 0 h 3403"/>
                <a:gd name="T14" fmla="*/ 4650 w 4760"/>
                <a:gd name="T15" fmla="*/ 13 h 3403"/>
                <a:gd name="T16" fmla="*/ 4713 w 4760"/>
                <a:gd name="T17" fmla="*/ 58 h 3403"/>
                <a:gd name="T18" fmla="*/ 4753 w 4760"/>
                <a:gd name="T19" fmla="*/ 126 h 3403"/>
                <a:gd name="T20" fmla="*/ 4757 w 4760"/>
                <a:gd name="T21" fmla="*/ 201 h 3403"/>
                <a:gd name="T22" fmla="*/ 4728 w 4760"/>
                <a:gd name="T23" fmla="*/ 272 h 3403"/>
                <a:gd name="T24" fmla="*/ 3188 w 4760"/>
                <a:gd name="T25" fmla="*/ 1660 h 3403"/>
                <a:gd name="T26" fmla="*/ 4734 w 4760"/>
                <a:gd name="T27" fmla="*/ 3134 h 3403"/>
                <a:gd name="T28" fmla="*/ 4760 w 4760"/>
                <a:gd name="T29" fmla="*/ 3205 h 3403"/>
                <a:gd name="T30" fmla="*/ 4753 w 4760"/>
                <a:gd name="T31" fmla="*/ 3281 h 3403"/>
                <a:gd name="T32" fmla="*/ 4713 w 4760"/>
                <a:gd name="T33" fmla="*/ 3348 h 3403"/>
                <a:gd name="T34" fmla="*/ 4655 w 4760"/>
                <a:gd name="T35" fmla="*/ 3390 h 3403"/>
                <a:gd name="T36" fmla="*/ 4590 w 4760"/>
                <a:gd name="T37" fmla="*/ 3403 h 3403"/>
                <a:gd name="T38" fmla="*/ 4526 w 4760"/>
                <a:gd name="T39" fmla="*/ 3391 h 3403"/>
                <a:gd name="T40" fmla="*/ 4470 w 4760"/>
                <a:gd name="T41" fmla="*/ 3356 h 3403"/>
                <a:gd name="T42" fmla="*/ 2499 w 4760"/>
                <a:gd name="T43" fmla="*/ 2280 h 3403"/>
                <a:gd name="T44" fmla="*/ 2445 w 4760"/>
                <a:gd name="T45" fmla="*/ 2312 h 3403"/>
                <a:gd name="T46" fmla="*/ 2385 w 4760"/>
                <a:gd name="T47" fmla="*/ 2323 h 3403"/>
                <a:gd name="T48" fmla="*/ 2325 w 4760"/>
                <a:gd name="T49" fmla="*/ 2313 h 3403"/>
                <a:gd name="T50" fmla="*/ 2269 w 4760"/>
                <a:gd name="T51" fmla="*/ 2280 h 3403"/>
                <a:gd name="T52" fmla="*/ 302 w 4760"/>
                <a:gd name="T53" fmla="*/ 3354 h 3403"/>
                <a:gd name="T54" fmla="*/ 246 w 4760"/>
                <a:gd name="T55" fmla="*/ 3388 h 3403"/>
                <a:gd name="T56" fmla="*/ 184 w 4760"/>
                <a:gd name="T57" fmla="*/ 3401 h 3403"/>
                <a:gd name="T58" fmla="*/ 116 w 4760"/>
                <a:gd name="T59" fmla="*/ 3386 h 3403"/>
                <a:gd name="T60" fmla="*/ 58 w 4760"/>
                <a:gd name="T61" fmla="*/ 3344 h 3403"/>
                <a:gd name="T62" fmla="*/ 19 w 4760"/>
                <a:gd name="T63" fmla="*/ 3277 h 3403"/>
                <a:gd name="T64" fmla="*/ 13 w 4760"/>
                <a:gd name="T65" fmla="*/ 3202 h 3403"/>
                <a:gd name="T66" fmla="*/ 39 w 4760"/>
                <a:gd name="T67" fmla="*/ 3130 h 3403"/>
                <a:gd name="T68" fmla="*/ 1589 w 4760"/>
                <a:gd name="T69" fmla="*/ 1671 h 3403"/>
                <a:gd name="T70" fmla="*/ 32 w 4760"/>
                <a:gd name="T71" fmla="*/ 272 h 3403"/>
                <a:gd name="T72" fmla="*/ 4 w 4760"/>
                <a:gd name="T73" fmla="*/ 201 h 3403"/>
                <a:gd name="T74" fmla="*/ 8 w 4760"/>
                <a:gd name="T75" fmla="*/ 126 h 3403"/>
                <a:gd name="T76" fmla="*/ 45 w 4760"/>
                <a:gd name="T77" fmla="*/ 58 h 3403"/>
                <a:gd name="T78" fmla="*/ 109 w 4760"/>
                <a:gd name="T79" fmla="*/ 13 h 3403"/>
                <a:gd name="T80" fmla="*/ 184 w 4760"/>
                <a:gd name="T81" fmla="*/ 0 h 3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0" h="3403">
                  <a:moveTo>
                    <a:pt x="184" y="0"/>
                  </a:moveTo>
                  <a:lnTo>
                    <a:pt x="221" y="5"/>
                  </a:lnTo>
                  <a:lnTo>
                    <a:pt x="257" y="20"/>
                  </a:lnTo>
                  <a:lnTo>
                    <a:pt x="289" y="43"/>
                  </a:lnTo>
                  <a:lnTo>
                    <a:pt x="1946" y="1527"/>
                  </a:lnTo>
                  <a:lnTo>
                    <a:pt x="1961" y="1538"/>
                  </a:lnTo>
                  <a:lnTo>
                    <a:pt x="1974" y="1551"/>
                  </a:lnTo>
                  <a:lnTo>
                    <a:pt x="1974" y="1553"/>
                  </a:lnTo>
                  <a:lnTo>
                    <a:pt x="1976" y="1555"/>
                  </a:lnTo>
                  <a:lnTo>
                    <a:pt x="2383" y="1919"/>
                  </a:lnTo>
                  <a:lnTo>
                    <a:pt x="4470" y="45"/>
                  </a:lnTo>
                  <a:lnTo>
                    <a:pt x="4503" y="22"/>
                  </a:lnTo>
                  <a:lnTo>
                    <a:pt x="4539" y="7"/>
                  </a:lnTo>
                  <a:lnTo>
                    <a:pt x="4576" y="0"/>
                  </a:lnTo>
                  <a:lnTo>
                    <a:pt x="4614" y="4"/>
                  </a:lnTo>
                  <a:lnTo>
                    <a:pt x="4650" y="13"/>
                  </a:lnTo>
                  <a:lnTo>
                    <a:pt x="4683" y="32"/>
                  </a:lnTo>
                  <a:lnTo>
                    <a:pt x="4713" y="58"/>
                  </a:lnTo>
                  <a:lnTo>
                    <a:pt x="4738" y="90"/>
                  </a:lnTo>
                  <a:lnTo>
                    <a:pt x="4753" y="126"/>
                  </a:lnTo>
                  <a:lnTo>
                    <a:pt x="4758" y="163"/>
                  </a:lnTo>
                  <a:lnTo>
                    <a:pt x="4757" y="201"/>
                  </a:lnTo>
                  <a:lnTo>
                    <a:pt x="4745" y="238"/>
                  </a:lnTo>
                  <a:lnTo>
                    <a:pt x="4728" y="272"/>
                  </a:lnTo>
                  <a:lnTo>
                    <a:pt x="4702" y="302"/>
                  </a:lnTo>
                  <a:lnTo>
                    <a:pt x="3188" y="1660"/>
                  </a:lnTo>
                  <a:lnTo>
                    <a:pt x="4708" y="3104"/>
                  </a:lnTo>
                  <a:lnTo>
                    <a:pt x="4734" y="3134"/>
                  </a:lnTo>
                  <a:lnTo>
                    <a:pt x="4751" y="3170"/>
                  </a:lnTo>
                  <a:lnTo>
                    <a:pt x="4760" y="3205"/>
                  </a:lnTo>
                  <a:lnTo>
                    <a:pt x="4760" y="3243"/>
                  </a:lnTo>
                  <a:lnTo>
                    <a:pt x="4753" y="3281"/>
                  </a:lnTo>
                  <a:lnTo>
                    <a:pt x="4738" y="3316"/>
                  </a:lnTo>
                  <a:lnTo>
                    <a:pt x="4713" y="3348"/>
                  </a:lnTo>
                  <a:lnTo>
                    <a:pt x="4687" y="3373"/>
                  </a:lnTo>
                  <a:lnTo>
                    <a:pt x="4655" y="3390"/>
                  </a:lnTo>
                  <a:lnTo>
                    <a:pt x="4623" y="3399"/>
                  </a:lnTo>
                  <a:lnTo>
                    <a:pt x="4590" y="3403"/>
                  </a:lnTo>
                  <a:lnTo>
                    <a:pt x="4558" y="3399"/>
                  </a:lnTo>
                  <a:lnTo>
                    <a:pt x="4526" y="3391"/>
                  </a:lnTo>
                  <a:lnTo>
                    <a:pt x="4496" y="3376"/>
                  </a:lnTo>
                  <a:lnTo>
                    <a:pt x="4470" y="3356"/>
                  </a:lnTo>
                  <a:lnTo>
                    <a:pt x="2931" y="1893"/>
                  </a:lnTo>
                  <a:lnTo>
                    <a:pt x="2499" y="2280"/>
                  </a:lnTo>
                  <a:lnTo>
                    <a:pt x="2475" y="2298"/>
                  </a:lnTo>
                  <a:lnTo>
                    <a:pt x="2445" y="2312"/>
                  </a:lnTo>
                  <a:lnTo>
                    <a:pt x="2415" y="2321"/>
                  </a:lnTo>
                  <a:lnTo>
                    <a:pt x="2385" y="2323"/>
                  </a:lnTo>
                  <a:lnTo>
                    <a:pt x="2355" y="2321"/>
                  </a:lnTo>
                  <a:lnTo>
                    <a:pt x="2325" y="2313"/>
                  </a:lnTo>
                  <a:lnTo>
                    <a:pt x="2295" y="2300"/>
                  </a:lnTo>
                  <a:lnTo>
                    <a:pt x="2269" y="2280"/>
                  </a:lnTo>
                  <a:lnTo>
                    <a:pt x="1850" y="1904"/>
                  </a:lnTo>
                  <a:lnTo>
                    <a:pt x="302" y="3354"/>
                  </a:lnTo>
                  <a:lnTo>
                    <a:pt x="276" y="3375"/>
                  </a:lnTo>
                  <a:lnTo>
                    <a:pt x="246" y="3388"/>
                  </a:lnTo>
                  <a:lnTo>
                    <a:pt x="216" y="3397"/>
                  </a:lnTo>
                  <a:lnTo>
                    <a:pt x="184" y="3401"/>
                  </a:lnTo>
                  <a:lnTo>
                    <a:pt x="150" y="3397"/>
                  </a:lnTo>
                  <a:lnTo>
                    <a:pt x="116" y="3386"/>
                  </a:lnTo>
                  <a:lnTo>
                    <a:pt x="86" y="3369"/>
                  </a:lnTo>
                  <a:lnTo>
                    <a:pt x="58" y="3344"/>
                  </a:lnTo>
                  <a:lnTo>
                    <a:pt x="34" y="3313"/>
                  </a:lnTo>
                  <a:lnTo>
                    <a:pt x="19" y="3277"/>
                  </a:lnTo>
                  <a:lnTo>
                    <a:pt x="11" y="3239"/>
                  </a:lnTo>
                  <a:lnTo>
                    <a:pt x="13" y="3202"/>
                  </a:lnTo>
                  <a:lnTo>
                    <a:pt x="23" y="3164"/>
                  </a:lnTo>
                  <a:lnTo>
                    <a:pt x="39" y="3130"/>
                  </a:lnTo>
                  <a:lnTo>
                    <a:pt x="66" y="3100"/>
                  </a:lnTo>
                  <a:lnTo>
                    <a:pt x="1589" y="1671"/>
                  </a:lnTo>
                  <a:lnTo>
                    <a:pt x="58" y="302"/>
                  </a:lnTo>
                  <a:lnTo>
                    <a:pt x="32" y="272"/>
                  </a:lnTo>
                  <a:lnTo>
                    <a:pt x="13" y="238"/>
                  </a:lnTo>
                  <a:lnTo>
                    <a:pt x="4" y="201"/>
                  </a:lnTo>
                  <a:lnTo>
                    <a:pt x="0" y="163"/>
                  </a:lnTo>
                  <a:lnTo>
                    <a:pt x="8" y="126"/>
                  </a:lnTo>
                  <a:lnTo>
                    <a:pt x="23" y="90"/>
                  </a:lnTo>
                  <a:lnTo>
                    <a:pt x="45" y="58"/>
                  </a:lnTo>
                  <a:lnTo>
                    <a:pt x="75" y="32"/>
                  </a:lnTo>
                  <a:lnTo>
                    <a:pt x="109" y="13"/>
                  </a:lnTo>
                  <a:lnTo>
                    <a:pt x="144" y="2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accent1"/>
                </a:solidFill>
              </a:endParaRPr>
            </a:p>
          </p:txBody>
        </p:sp>
      </p:grpSp>
      <p:cxnSp>
        <p:nvCxnSpPr>
          <p:cNvPr id="35" name="Łącznik łamany 34"/>
          <p:cNvCxnSpPr/>
          <p:nvPr/>
        </p:nvCxnSpPr>
        <p:spPr>
          <a:xfrm rot="10800000">
            <a:off x="5043201" y="4663776"/>
            <a:ext cx="1084849" cy="182531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az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09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5" y="1325751"/>
            <a:ext cx="4406400" cy="283924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836300" y="1064043"/>
            <a:ext cx="5700183" cy="303989"/>
            <a:chOff x="6172819" y="1101893"/>
            <a:chExt cx="5700183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19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4481" y="1101893"/>
              <a:ext cx="5208521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PODSUMOWANIE</a:t>
              </a: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109216" y="3627878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5797678" y="1528848"/>
            <a:ext cx="4678325" cy="868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„Wyślij wniosek” przyjdzie na nr telefonu podany przez Przedsiębiorcę do kontaktu z Bankiem lub wskazany przez osobę upoważnioną we Wniosku kod sms, który należy wprowadzić do wniosku celem jego zatwierdzenia. 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331918" y="2745374"/>
            <a:ext cx="1488558" cy="93519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2169042" y="2006235"/>
            <a:ext cx="1651434" cy="739139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5797678" y="2468830"/>
            <a:ext cx="5937278" cy="118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zatwierdzić wniosek należy wprowadzić 8-cyfrowy kod.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Wprowadzenie kodu sms jest równoznaczne z podpisaniem Umowy Subwencji Finansowej.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Brak wprowadzenia kodu sms w celu zatwierdzenia wniosku i umowy skutkuje nie wysłaniem wniosku do PFR i tym samym nie otrzymanie subwencji finansowej.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10471940" y="1480619"/>
            <a:ext cx="646124" cy="740668"/>
            <a:chOff x="10608401" y="2184563"/>
            <a:chExt cx="646124" cy="740668"/>
          </a:xfrm>
        </p:grpSpPr>
        <p:grpSp>
          <p:nvGrpSpPr>
            <p:cNvPr id="32" name="Group 51">
              <a:extLst>
                <a:ext uri="{FF2B5EF4-FFF2-40B4-BE49-F238E27FC236}">
                  <a16:creationId xmlns:a16="http://schemas.microsoft.com/office/drawing/2014/main" id="{6701BD41-C801-43B4-BDDE-BA802994499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44103" y="2184563"/>
              <a:ext cx="519879" cy="396000"/>
              <a:chOff x="3646488" y="1522413"/>
              <a:chExt cx="4910138" cy="374015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3" name="Freeform 47">
                <a:extLst>
                  <a:ext uri="{FF2B5EF4-FFF2-40B4-BE49-F238E27FC236}">
                    <a16:creationId xmlns:a16="http://schemas.microsoft.com/office/drawing/2014/main" id="{C3657156-8B59-4E1D-B5E8-89D292B4B9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6488" y="1522413"/>
                <a:ext cx="4910138" cy="3740150"/>
              </a:xfrm>
              <a:custGeom>
                <a:avLst/>
                <a:gdLst>
                  <a:gd name="T0" fmla="*/ 691 w 6186"/>
                  <a:gd name="T1" fmla="*/ 352 h 4712"/>
                  <a:gd name="T2" fmla="*/ 569 w 6186"/>
                  <a:gd name="T3" fmla="*/ 393 h 4712"/>
                  <a:gd name="T4" fmla="*/ 465 w 6186"/>
                  <a:gd name="T5" fmla="*/ 468 h 4712"/>
                  <a:gd name="T6" fmla="*/ 392 w 6186"/>
                  <a:gd name="T7" fmla="*/ 569 h 4712"/>
                  <a:gd name="T8" fmla="*/ 351 w 6186"/>
                  <a:gd name="T9" fmla="*/ 691 h 4712"/>
                  <a:gd name="T10" fmla="*/ 345 w 6186"/>
                  <a:gd name="T11" fmla="*/ 3955 h 4712"/>
                  <a:gd name="T12" fmla="*/ 366 w 6186"/>
                  <a:gd name="T13" fmla="*/ 4085 h 4712"/>
                  <a:gd name="T14" fmla="*/ 426 w 6186"/>
                  <a:gd name="T15" fmla="*/ 4198 h 4712"/>
                  <a:gd name="T16" fmla="*/ 514 w 6186"/>
                  <a:gd name="T17" fmla="*/ 4286 h 4712"/>
                  <a:gd name="T18" fmla="*/ 627 w 6186"/>
                  <a:gd name="T19" fmla="*/ 4344 h 4712"/>
                  <a:gd name="T20" fmla="*/ 756 w 6186"/>
                  <a:gd name="T21" fmla="*/ 4367 h 4712"/>
                  <a:gd name="T22" fmla="*/ 5498 w 6186"/>
                  <a:gd name="T23" fmla="*/ 4361 h 4712"/>
                  <a:gd name="T24" fmla="*/ 5620 w 6186"/>
                  <a:gd name="T25" fmla="*/ 4320 h 4712"/>
                  <a:gd name="T26" fmla="*/ 5721 w 6186"/>
                  <a:gd name="T27" fmla="*/ 4245 h 4712"/>
                  <a:gd name="T28" fmla="*/ 5796 w 6186"/>
                  <a:gd name="T29" fmla="*/ 4143 h 4712"/>
                  <a:gd name="T30" fmla="*/ 5837 w 6186"/>
                  <a:gd name="T31" fmla="*/ 4021 h 4712"/>
                  <a:gd name="T32" fmla="*/ 5841 w 6186"/>
                  <a:gd name="T33" fmla="*/ 3955 h 4712"/>
                  <a:gd name="T34" fmla="*/ 5835 w 6186"/>
                  <a:gd name="T35" fmla="*/ 691 h 4712"/>
                  <a:gd name="T36" fmla="*/ 5794 w 6186"/>
                  <a:gd name="T37" fmla="*/ 569 h 4712"/>
                  <a:gd name="T38" fmla="*/ 5721 w 6186"/>
                  <a:gd name="T39" fmla="*/ 468 h 4712"/>
                  <a:gd name="T40" fmla="*/ 5618 w 6186"/>
                  <a:gd name="T41" fmla="*/ 393 h 4712"/>
                  <a:gd name="T42" fmla="*/ 5496 w 6186"/>
                  <a:gd name="T43" fmla="*/ 352 h 4712"/>
                  <a:gd name="T44" fmla="*/ 756 w 6186"/>
                  <a:gd name="T45" fmla="*/ 348 h 4712"/>
                  <a:gd name="T46" fmla="*/ 5430 w 6186"/>
                  <a:gd name="T47" fmla="*/ 0 h 4712"/>
                  <a:gd name="T48" fmla="*/ 5618 w 6186"/>
                  <a:gd name="T49" fmla="*/ 23 h 4712"/>
                  <a:gd name="T50" fmla="*/ 5787 w 6186"/>
                  <a:gd name="T51" fmla="*/ 89 h 4712"/>
                  <a:gd name="T52" fmla="*/ 5933 w 6186"/>
                  <a:gd name="T53" fmla="*/ 192 h 4712"/>
                  <a:gd name="T54" fmla="*/ 6051 w 6186"/>
                  <a:gd name="T55" fmla="*/ 325 h 4712"/>
                  <a:gd name="T56" fmla="*/ 6136 w 6186"/>
                  <a:gd name="T57" fmla="*/ 485 h 4712"/>
                  <a:gd name="T58" fmla="*/ 6181 w 6186"/>
                  <a:gd name="T59" fmla="*/ 663 h 4712"/>
                  <a:gd name="T60" fmla="*/ 6186 w 6186"/>
                  <a:gd name="T61" fmla="*/ 3955 h 4712"/>
                  <a:gd name="T62" fmla="*/ 6164 w 6186"/>
                  <a:gd name="T63" fmla="*/ 4141 h 4712"/>
                  <a:gd name="T64" fmla="*/ 6098 w 6186"/>
                  <a:gd name="T65" fmla="*/ 4310 h 4712"/>
                  <a:gd name="T66" fmla="*/ 5995 w 6186"/>
                  <a:gd name="T67" fmla="*/ 4457 h 4712"/>
                  <a:gd name="T68" fmla="*/ 5862 w 6186"/>
                  <a:gd name="T69" fmla="*/ 4575 h 4712"/>
                  <a:gd name="T70" fmla="*/ 5702 w 6186"/>
                  <a:gd name="T71" fmla="*/ 4662 h 4712"/>
                  <a:gd name="T72" fmla="*/ 5524 w 6186"/>
                  <a:gd name="T73" fmla="*/ 4707 h 4712"/>
                  <a:gd name="T74" fmla="*/ 756 w 6186"/>
                  <a:gd name="T75" fmla="*/ 4712 h 4712"/>
                  <a:gd name="T76" fmla="*/ 570 w 6186"/>
                  <a:gd name="T77" fmla="*/ 4688 h 4712"/>
                  <a:gd name="T78" fmla="*/ 402 w 6186"/>
                  <a:gd name="T79" fmla="*/ 4622 h 4712"/>
                  <a:gd name="T80" fmla="*/ 255 w 6186"/>
                  <a:gd name="T81" fmla="*/ 4521 h 4712"/>
                  <a:gd name="T82" fmla="*/ 135 w 6186"/>
                  <a:gd name="T83" fmla="*/ 4387 h 4712"/>
                  <a:gd name="T84" fmla="*/ 51 w 6186"/>
                  <a:gd name="T85" fmla="*/ 4228 h 4712"/>
                  <a:gd name="T86" fmla="*/ 6 w 6186"/>
                  <a:gd name="T87" fmla="*/ 4049 h 4712"/>
                  <a:gd name="T88" fmla="*/ 0 w 6186"/>
                  <a:gd name="T89" fmla="*/ 757 h 4712"/>
                  <a:gd name="T90" fmla="*/ 23 w 6186"/>
                  <a:gd name="T91" fmla="*/ 571 h 4712"/>
                  <a:gd name="T92" fmla="*/ 88 w 6186"/>
                  <a:gd name="T93" fmla="*/ 402 h 4712"/>
                  <a:gd name="T94" fmla="*/ 191 w 6186"/>
                  <a:gd name="T95" fmla="*/ 254 h 4712"/>
                  <a:gd name="T96" fmla="*/ 325 w 6186"/>
                  <a:gd name="T97" fmla="*/ 136 h 4712"/>
                  <a:gd name="T98" fmla="*/ 484 w 6186"/>
                  <a:gd name="T99" fmla="*/ 51 h 4712"/>
                  <a:gd name="T100" fmla="*/ 662 w 6186"/>
                  <a:gd name="T101" fmla="*/ 6 h 4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86" h="4712">
                    <a:moveTo>
                      <a:pt x="756" y="348"/>
                    </a:moveTo>
                    <a:lnTo>
                      <a:pt x="691" y="352"/>
                    </a:lnTo>
                    <a:lnTo>
                      <a:pt x="627" y="368"/>
                    </a:lnTo>
                    <a:lnTo>
                      <a:pt x="569" y="393"/>
                    </a:lnTo>
                    <a:lnTo>
                      <a:pt x="514" y="427"/>
                    </a:lnTo>
                    <a:lnTo>
                      <a:pt x="465" y="468"/>
                    </a:lnTo>
                    <a:lnTo>
                      <a:pt x="426" y="515"/>
                    </a:lnTo>
                    <a:lnTo>
                      <a:pt x="392" y="569"/>
                    </a:lnTo>
                    <a:lnTo>
                      <a:pt x="366" y="628"/>
                    </a:lnTo>
                    <a:lnTo>
                      <a:pt x="351" y="691"/>
                    </a:lnTo>
                    <a:lnTo>
                      <a:pt x="345" y="759"/>
                    </a:lnTo>
                    <a:lnTo>
                      <a:pt x="345" y="3955"/>
                    </a:lnTo>
                    <a:lnTo>
                      <a:pt x="351" y="4021"/>
                    </a:lnTo>
                    <a:lnTo>
                      <a:pt x="366" y="4085"/>
                    </a:lnTo>
                    <a:lnTo>
                      <a:pt x="392" y="4143"/>
                    </a:lnTo>
                    <a:lnTo>
                      <a:pt x="426" y="4198"/>
                    </a:lnTo>
                    <a:lnTo>
                      <a:pt x="465" y="4245"/>
                    </a:lnTo>
                    <a:lnTo>
                      <a:pt x="514" y="4286"/>
                    </a:lnTo>
                    <a:lnTo>
                      <a:pt x="569" y="4320"/>
                    </a:lnTo>
                    <a:lnTo>
                      <a:pt x="627" y="4344"/>
                    </a:lnTo>
                    <a:lnTo>
                      <a:pt x="691" y="4361"/>
                    </a:lnTo>
                    <a:lnTo>
                      <a:pt x="756" y="4367"/>
                    </a:lnTo>
                    <a:lnTo>
                      <a:pt x="5430" y="4367"/>
                    </a:lnTo>
                    <a:lnTo>
                      <a:pt x="5498" y="4361"/>
                    </a:lnTo>
                    <a:lnTo>
                      <a:pt x="5562" y="4344"/>
                    </a:lnTo>
                    <a:lnTo>
                      <a:pt x="5620" y="4320"/>
                    </a:lnTo>
                    <a:lnTo>
                      <a:pt x="5674" y="4286"/>
                    </a:lnTo>
                    <a:lnTo>
                      <a:pt x="5721" y="4245"/>
                    </a:lnTo>
                    <a:lnTo>
                      <a:pt x="5762" y="4198"/>
                    </a:lnTo>
                    <a:lnTo>
                      <a:pt x="5796" y="4143"/>
                    </a:lnTo>
                    <a:lnTo>
                      <a:pt x="5820" y="4085"/>
                    </a:lnTo>
                    <a:lnTo>
                      <a:pt x="5837" y="4021"/>
                    </a:lnTo>
                    <a:lnTo>
                      <a:pt x="5841" y="3955"/>
                    </a:lnTo>
                    <a:lnTo>
                      <a:pt x="5841" y="3955"/>
                    </a:lnTo>
                    <a:lnTo>
                      <a:pt x="5841" y="759"/>
                    </a:lnTo>
                    <a:lnTo>
                      <a:pt x="5835" y="691"/>
                    </a:lnTo>
                    <a:lnTo>
                      <a:pt x="5820" y="628"/>
                    </a:lnTo>
                    <a:lnTo>
                      <a:pt x="5794" y="569"/>
                    </a:lnTo>
                    <a:lnTo>
                      <a:pt x="5760" y="515"/>
                    </a:lnTo>
                    <a:lnTo>
                      <a:pt x="5721" y="468"/>
                    </a:lnTo>
                    <a:lnTo>
                      <a:pt x="5672" y="427"/>
                    </a:lnTo>
                    <a:lnTo>
                      <a:pt x="5618" y="393"/>
                    </a:lnTo>
                    <a:lnTo>
                      <a:pt x="5560" y="368"/>
                    </a:lnTo>
                    <a:lnTo>
                      <a:pt x="5496" y="352"/>
                    </a:lnTo>
                    <a:lnTo>
                      <a:pt x="5430" y="348"/>
                    </a:lnTo>
                    <a:lnTo>
                      <a:pt x="756" y="348"/>
                    </a:lnTo>
                    <a:close/>
                    <a:moveTo>
                      <a:pt x="756" y="0"/>
                    </a:moveTo>
                    <a:lnTo>
                      <a:pt x="5430" y="0"/>
                    </a:lnTo>
                    <a:lnTo>
                      <a:pt x="5526" y="6"/>
                    </a:lnTo>
                    <a:lnTo>
                      <a:pt x="5618" y="23"/>
                    </a:lnTo>
                    <a:lnTo>
                      <a:pt x="5704" y="51"/>
                    </a:lnTo>
                    <a:lnTo>
                      <a:pt x="5787" y="89"/>
                    </a:lnTo>
                    <a:lnTo>
                      <a:pt x="5864" y="136"/>
                    </a:lnTo>
                    <a:lnTo>
                      <a:pt x="5933" y="192"/>
                    </a:lnTo>
                    <a:lnTo>
                      <a:pt x="5997" y="256"/>
                    </a:lnTo>
                    <a:lnTo>
                      <a:pt x="6051" y="325"/>
                    </a:lnTo>
                    <a:lnTo>
                      <a:pt x="6098" y="402"/>
                    </a:lnTo>
                    <a:lnTo>
                      <a:pt x="6136" y="485"/>
                    </a:lnTo>
                    <a:lnTo>
                      <a:pt x="6164" y="571"/>
                    </a:lnTo>
                    <a:lnTo>
                      <a:pt x="6181" y="663"/>
                    </a:lnTo>
                    <a:lnTo>
                      <a:pt x="6186" y="759"/>
                    </a:lnTo>
                    <a:lnTo>
                      <a:pt x="6186" y="3955"/>
                    </a:lnTo>
                    <a:lnTo>
                      <a:pt x="6181" y="4049"/>
                    </a:lnTo>
                    <a:lnTo>
                      <a:pt x="6164" y="4141"/>
                    </a:lnTo>
                    <a:lnTo>
                      <a:pt x="6136" y="4228"/>
                    </a:lnTo>
                    <a:lnTo>
                      <a:pt x="6098" y="4310"/>
                    </a:lnTo>
                    <a:lnTo>
                      <a:pt x="6051" y="4387"/>
                    </a:lnTo>
                    <a:lnTo>
                      <a:pt x="5995" y="4457"/>
                    </a:lnTo>
                    <a:lnTo>
                      <a:pt x="5931" y="4521"/>
                    </a:lnTo>
                    <a:lnTo>
                      <a:pt x="5862" y="4575"/>
                    </a:lnTo>
                    <a:lnTo>
                      <a:pt x="5785" y="4622"/>
                    </a:lnTo>
                    <a:lnTo>
                      <a:pt x="5702" y="4662"/>
                    </a:lnTo>
                    <a:lnTo>
                      <a:pt x="5616" y="4688"/>
                    </a:lnTo>
                    <a:lnTo>
                      <a:pt x="5524" y="4707"/>
                    </a:lnTo>
                    <a:lnTo>
                      <a:pt x="5430" y="4712"/>
                    </a:lnTo>
                    <a:lnTo>
                      <a:pt x="756" y="4712"/>
                    </a:lnTo>
                    <a:lnTo>
                      <a:pt x="662" y="4707"/>
                    </a:lnTo>
                    <a:lnTo>
                      <a:pt x="570" y="4688"/>
                    </a:lnTo>
                    <a:lnTo>
                      <a:pt x="484" y="4662"/>
                    </a:lnTo>
                    <a:lnTo>
                      <a:pt x="402" y="4622"/>
                    </a:lnTo>
                    <a:lnTo>
                      <a:pt x="325" y="4575"/>
                    </a:lnTo>
                    <a:lnTo>
                      <a:pt x="255" y="4521"/>
                    </a:lnTo>
                    <a:lnTo>
                      <a:pt x="191" y="4457"/>
                    </a:lnTo>
                    <a:lnTo>
                      <a:pt x="135" y="4387"/>
                    </a:lnTo>
                    <a:lnTo>
                      <a:pt x="88" y="4310"/>
                    </a:lnTo>
                    <a:lnTo>
                      <a:pt x="51" y="4228"/>
                    </a:lnTo>
                    <a:lnTo>
                      <a:pt x="23" y="4141"/>
                    </a:lnTo>
                    <a:lnTo>
                      <a:pt x="6" y="4049"/>
                    </a:lnTo>
                    <a:lnTo>
                      <a:pt x="0" y="3955"/>
                    </a:lnTo>
                    <a:lnTo>
                      <a:pt x="0" y="757"/>
                    </a:lnTo>
                    <a:lnTo>
                      <a:pt x="6" y="661"/>
                    </a:lnTo>
                    <a:lnTo>
                      <a:pt x="23" y="571"/>
                    </a:lnTo>
                    <a:lnTo>
                      <a:pt x="51" y="483"/>
                    </a:lnTo>
                    <a:lnTo>
                      <a:pt x="88" y="402"/>
                    </a:lnTo>
                    <a:lnTo>
                      <a:pt x="135" y="325"/>
                    </a:lnTo>
                    <a:lnTo>
                      <a:pt x="191" y="254"/>
                    </a:lnTo>
                    <a:lnTo>
                      <a:pt x="255" y="192"/>
                    </a:lnTo>
                    <a:lnTo>
                      <a:pt x="325" y="136"/>
                    </a:lnTo>
                    <a:lnTo>
                      <a:pt x="402" y="89"/>
                    </a:lnTo>
                    <a:lnTo>
                      <a:pt x="484" y="51"/>
                    </a:lnTo>
                    <a:lnTo>
                      <a:pt x="570" y="23"/>
                    </a:lnTo>
                    <a:lnTo>
                      <a:pt x="662" y="6"/>
                    </a:lnTo>
                    <a:lnTo>
                      <a:pt x="7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Freeform 48">
                <a:extLst>
                  <a:ext uri="{FF2B5EF4-FFF2-40B4-BE49-F238E27FC236}">
                    <a16:creationId xmlns:a16="http://schemas.microsoft.com/office/drawing/2014/main" id="{C2AE8E4C-8CBD-48B5-989D-5106D7A38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3226" y="2041525"/>
                <a:ext cx="3778250" cy="2701925"/>
              </a:xfrm>
              <a:custGeom>
                <a:avLst/>
                <a:gdLst>
                  <a:gd name="T0" fmla="*/ 221 w 4760"/>
                  <a:gd name="T1" fmla="*/ 5 h 3403"/>
                  <a:gd name="T2" fmla="*/ 289 w 4760"/>
                  <a:gd name="T3" fmla="*/ 43 h 3403"/>
                  <a:gd name="T4" fmla="*/ 1961 w 4760"/>
                  <a:gd name="T5" fmla="*/ 1538 h 3403"/>
                  <a:gd name="T6" fmla="*/ 1974 w 4760"/>
                  <a:gd name="T7" fmla="*/ 1553 h 3403"/>
                  <a:gd name="T8" fmla="*/ 2383 w 4760"/>
                  <a:gd name="T9" fmla="*/ 1919 h 3403"/>
                  <a:gd name="T10" fmla="*/ 4503 w 4760"/>
                  <a:gd name="T11" fmla="*/ 22 h 3403"/>
                  <a:gd name="T12" fmla="*/ 4576 w 4760"/>
                  <a:gd name="T13" fmla="*/ 0 h 3403"/>
                  <a:gd name="T14" fmla="*/ 4650 w 4760"/>
                  <a:gd name="T15" fmla="*/ 13 h 3403"/>
                  <a:gd name="T16" fmla="*/ 4713 w 4760"/>
                  <a:gd name="T17" fmla="*/ 58 h 3403"/>
                  <a:gd name="T18" fmla="*/ 4753 w 4760"/>
                  <a:gd name="T19" fmla="*/ 126 h 3403"/>
                  <a:gd name="T20" fmla="*/ 4757 w 4760"/>
                  <a:gd name="T21" fmla="*/ 201 h 3403"/>
                  <a:gd name="T22" fmla="*/ 4728 w 4760"/>
                  <a:gd name="T23" fmla="*/ 272 h 3403"/>
                  <a:gd name="T24" fmla="*/ 3188 w 4760"/>
                  <a:gd name="T25" fmla="*/ 1660 h 3403"/>
                  <a:gd name="T26" fmla="*/ 4734 w 4760"/>
                  <a:gd name="T27" fmla="*/ 3134 h 3403"/>
                  <a:gd name="T28" fmla="*/ 4760 w 4760"/>
                  <a:gd name="T29" fmla="*/ 3205 h 3403"/>
                  <a:gd name="T30" fmla="*/ 4753 w 4760"/>
                  <a:gd name="T31" fmla="*/ 3281 h 3403"/>
                  <a:gd name="T32" fmla="*/ 4713 w 4760"/>
                  <a:gd name="T33" fmla="*/ 3348 h 3403"/>
                  <a:gd name="T34" fmla="*/ 4655 w 4760"/>
                  <a:gd name="T35" fmla="*/ 3390 h 3403"/>
                  <a:gd name="T36" fmla="*/ 4590 w 4760"/>
                  <a:gd name="T37" fmla="*/ 3403 h 3403"/>
                  <a:gd name="T38" fmla="*/ 4526 w 4760"/>
                  <a:gd name="T39" fmla="*/ 3391 h 3403"/>
                  <a:gd name="T40" fmla="*/ 4470 w 4760"/>
                  <a:gd name="T41" fmla="*/ 3356 h 3403"/>
                  <a:gd name="T42" fmla="*/ 2499 w 4760"/>
                  <a:gd name="T43" fmla="*/ 2280 h 3403"/>
                  <a:gd name="T44" fmla="*/ 2445 w 4760"/>
                  <a:gd name="T45" fmla="*/ 2312 h 3403"/>
                  <a:gd name="T46" fmla="*/ 2385 w 4760"/>
                  <a:gd name="T47" fmla="*/ 2323 h 3403"/>
                  <a:gd name="T48" fmla="*/ 2325 w 4760"/>
                  <a:gd name="T49" fmla="*/ 2313 h 3403"/>
                  <a:gd name="T50" fmla="*/ 2269 w 4760"/>
                  <a:gd name="T51" fmla="*/ 2280 h 3403"/>
                  <a:gd name="T52" fmla="*/ 302 w 4760"/>
                  <a:gd name="T53" fmla="*/ 3354 h 3403"/>
                  <a:gd name="T54" fmla="*/ 246 w 4760"/>
                  <a:gd name="T55" fmla="*/ 3388 h 3403"/>
                  <a:gd name="T56" fmla="*/ 184 w 4760"/>
                  <a:gd name="T57" fmla="*/ 3401 h 3403"/>
                  <a:gd name="T58" fmla="*/ 116 w 4760"/>
                  <a:gd name="T59" fmla="*/ 3386 h 3403"/>
                  <a:gd name="T60" fmla="*/ 58 w 4760"/>
                  <a:gd name="T61" fmla="*/ 3344 h 3403"/>
                  <a:gd name="T62" fmla="*/ 19 w 4760"/>
                  <a:gd name="T63" fmla="*/ 3277 h 3403"/>
                  <a:gd name="T64" fmla="*/ 13 w 4760"/>
                  <a:gd name="T65" fmla="*/ 3202 h 3403"/>
                  <a:gd name="T66" fmla="*/ 39 w 4760"/>
                  <a:gd name="T67" fmla="*/ 3130 h 3403"/>
                  <a:gd name="T68" fmla="*/ 1589 w 4760"/>
                  <a:gd name="T69" fmla="*/ 1671 h 3403"/>
                  <a:gd name="T70" fmla="*/ 32 w 4760"/>
                  <a:gd name="T71" fmla="*/ 272 h 3403"/>
                  <a:gd name="T72" fmla="*/ 4 w 4760"/>
                  <a:gd name="T73" fmla="*/ 201 h 3403"/>
                  <a:gd name="T74" fmla="*/ 8 w 4760"/>
                  <a:gd name="T75" fmla="*/ 126 h 3403"/>
                  <a:gd name="T76" fmla="*/ 45 w 4760"/>
                  <a:gd name="T77" fmla="*/ 58 h 3403"/>
                  <a:gd name="T78" fmla="*/ 109 w 4760"/>
                  <a:gd name="T79" fmla="*/ 13 h 3403"/>
                  <a:gd name="T80" fmla="*/ 184 w 4760"/>
                  <a:gd name="T81" fmla="*/ 0 h 3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760" h="3403">
                    <a:moveTo>
                      <a:pt x="184" y="0"/>
                    </a:moveTo>
                    <a:lnTo>
                      <a:pt x="221" y="5"/>
                    </a:lnTo>
                    <a:lnTo>
                      <a:pt x="257" y="20"/>
                    </a:lnTo>
                    <a:lnTo>
                      <a:pt x="289" y="43"/>
                    </a:lnTo>
                    <a:lnTo>
                      <a:pt x="1946" y="1527"/>
                    </a:lnTo>
                    <a:lnTo>
                      <a:pt x="1961" y="1538"/>
                    </a:lnTo>
                    <a:lnTo>
                      <a:pt x="1974" y="1551"/>
                    </a:lnTo>
                    <a:lnTo>
                      <a:pt x="1974" y="1553"/>
                    </a:lnTo>
                    <a:lnTo>
                      <a:pt x="1976" y="1555"/>
                    </a:lnTo>
                    <a:lnTo>
                      <a:pt x="2383" y="1919"/>
                    </a:lnTo>
                    <a:lnTo>
                      <a:pt x="4470" y="45"/>
                    </a:lnTo>
                    <a:lnTo>
                      <a:pt x="4503" y="22"/>
                    </a:lnTo>
                    <a:lnTo>
                      <a:pt x="4539" y="7"/>
                    </a:lnTo>
                    <a:lnTo>
                      <a:pt x="4576" y="0"/>
                    </a:lnTo>
                    <a:lnTo>
                      <a:pt x="4614" y="4"/>
                    </a:lnTo>
                    <a:lnTo>
                      <a:pt x="4650" y="13"/>
                    </a:lnTo>
                    <a:lnTo>
                      <a:pt x="4683" y="32"/>
                    </a:lnTo>
                    <a:lnTo>
                      <a:pt x="4713" y="58"/>
                    </a:lnTo>
                    <a:lnTo>
                      <a:pt x="4738" y="90"/>
                    </a:lnTo>
                    <a:lnTo>
                      <a:pt x="4753" y="126"/>
                    </a:lnTo>
                    <a:lnTo>
                      <a:pt x="4758" y="163"/>
                    </a:lnTo>
                    <a:lnTo>
                      <a:pt x="4757" y="201"/>
                    </a:lnTo>
                    <a:lnTo>
                      <a:pt x="4745" y="238"/>
                    </a:lnTo>
                    <a:lnTo>
                      <a:pt x="4728" y="272"/>
                    </a:lnTo>
                    <a:lnTo>
                      <a:pt x="4702" y="302"/>
                    </a:lnTo>
                    <a:lnTo>
                      <a:pt x="3188" y="1660"/>
                    </a:lnTo>
                    <a:lnTo>
                      <a:pt x="4708" y="3104"/>
                    </a:lnTo>
                    <a:lnTo>
                      <a:pt x="4734" y="3134"/>
                    </a:lnTo>
                    <a:lnTo>
                      <a:pt x="4751" y="3170"/>
                    </a:lnTo>
                    <a:lnTo>
                      <a:pt x="4760" y="3205"/>
                    </a:lnTo>
                    <a:lnTo>
                      <a:pt x="4760" y="3243"/>
                    </a:lnTo>
                    <a:lnTo>
                      <a:pt x="4753" y="3281"/>
                    </a:lnTo>
                    <a:lnTo>
                      <a:pt x="4738" y="3316"/>
                    </a:lnTo>
                    <a:lnTo>
                      <a:pt x="4713" y="3348"/>
                    </a:lnTo>
                    <a:lnTo>
                      <a:pt x="4687" y="3373"/>
                    </a:lnTo>
                    <a:lnTo>
                      <a:pt x="4655" y="3390"/>
                    </a:lnTo>
                    <a:lnTo>
                      <a:pt x="4623" y="3399"/>
                    </a:lnTo>
                    <a:lnTo>
                      <a:pt x="4590" y="3403"/>
                    </a:lnTo>
                    <a:lnTo>
                      <a:pt x="4558" y="3399"/>
                    </a:lnTo>
                    <a:lnTo>
                      <a:pt x="4526" y="3391"/>
                    </a:lnTo>
                    <a:lnTo>
                      <a:pt x="4496" y="3376"/>
                    </a:lnTo>
                    <a:lnTo>
                      <a:pt x="4470" y="3356"/>
                    </a:lnTo>
                    <a:lnTo>
                      <a:pt x="2931" y="1893"/>
                    </a:lnTo>
                    <a:lnTo>
                      <a:pt x="2499" y="2280"/>
                    </a:lnTo>
                    <a:lnTo>
                      <a:pt x="2475" y="2298"/>
                    </a:lnTo>
                    <a:lnTo>
                      <a:pt x="2445" y="2312"/>
                    </a:lnTo>
                    <a:lnTo>
                      <a:pt x="2415" y="2321"/>
                    </a:lnTo>
                    <a:lnTo>
                      <a:pt x="2385" y="2323"/>
                    </a:lnTo>
                    <a:lnTo>
                      <a:pt x="2355" y="2321"/>
                    </a:lnTo>
                    <a:lnTo>
                      <a:pt x="2325" y="2313"/>
                    </a:lnTo>
                    <a:lnTo>
                      <a:pt x="2295" y="2300"/>
                    </a:lnTo>
                    <a:lnTo>
                      <a:pt x="2269" y="2280"/>
                    </a:lnTo>
                    <a:lnTo>
                      <a:pt x="1850" y="1904"/>
                    </a:lnTo>
                    <a:lnTo>
                      <a:pt x="302" y="3354"/>
                    </a:lnTo>
                    <a:lnTo>
                      <a:pt x="276" y="3375"/>
                    </a:lnTo>
                    <a:lnTo>
                      <a:pt x="246" y="3388"/>
                    </a:lnTo>
                    <a:lnTo>
                      <a:pt x="216" y="3397"/>
                    </a:lnTo>
                    <a:lnTo>
                      <a:pt x="184" y="3401"/>
                    </a:lnTo>
                    <a:lnTo>
                      <a:pt x="150" y="3397"/>
                    </a:lnTo>
                    <a:lnTo>
                      <a:pt x="116" y="3386"/>
                    </a:lnTo>
                    <a:lnTo>
                      <a:pt x="86" y="3369"/>
                    </a:lnTo>
                    <a:lnTo>
                      <a:pt x="58" y="3344"/>
                    </a:lnTo>
                    <a:lnTo>
                      <a:pt x="34" y="3313"/>
                    </a:lnTo>
                    <a:lnTo>
                      <a:pt x="19" y="3277"/>
                    </a:lnTo>
                    <a:lnTo>
                      <a:pt x="11" y="3239"/>
                    </a:lnTo>
                    <a:lnTo>
                      <a:pt x="13" y="3202"/>
                    </a:lnTo>
                    <a:lnTo>
                      <a:pt x="23" y="3164"/>
                    </a:lnTo>
                    <a:lnTo>
                      <a:pt x="39" y="3130"/>
                    </a:lnTo>
                    <a:lnTo>
                      <a:pt x="66" y="3100"/>
                    </a:lnTo>
                    <a:lnTo>
                      <a:pt x="1589" y="1671"/>
                    </a:lnTo>
                    <a:lnTo>
                      <a:pt x="58" y="302"/>
                    </a:lnTo>
                    <a:lnTo>
                      <a:pt x="32" y="272"/>
                    </a:lnTo>
                    <a:lnTo>
                      <a:pt x="13" y="238"/>
                    </a:lnTo>
                    <a:lnTo>
                      <a:pt x="4" y="201"/>
                    </a:lnTo>
                    <a:lnTo>
                      <a:pt x="0" y="163"/>
                    </a:lnTo>
                    <a:lnTo>
                      <a:pt x="8" y="126"/>
                    </a:lnTo>
                    <a:lnTo>
                      <a:pt x="23" y="90"/>
                    </a:lnTo>
                    <a:lnTo>
                      <a:pt x="45" y="58"/>
                    </a:lnTo>
                    <a:lnTo>
                      <a:pt x="75" y="32"/>
                    </a:lnTo>
                    <a:lnTo>
                      <a:pt x="109" y="13"/>
                    </a:lnTo>
                    <a:lnTo>
                      <a:pt x="144" y="2"/>
                    </a:lnTo>
                    <a:lnTo>
                      <a:pt x="18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6" name="pole tekstowe 5"/>
            <p:cNvSpPr txBox="1"/>
            <p:nvPr/>
          </p:nvSpPr>
          <p:spPr>
            <a:xfrm>
              <a:off x="10608401" y="2555899"/>
              <a:ext cx="646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SMS</a:t>
              </a:r>
            </a:p>
          </p:txBody>
        </p:sp>
      </p:grpSp>
      <p:sp>
        <p:nvSpPr>
          <p:cNvPr id="15" name="Prostokąt 14"/>
          <p:cNvSpPr/>
          <p:nvPr/>
        </p:nvSpPr>
        <p:spPr>
          <a:xfrm>
            <a:off x="5797678" y="3780220"/>
            <a:ext cx="6096000" cy="2759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wygenerować ponownie kod do zatwierdzenia wniosku należy wybrać przycisk „Wyślij sms ponownie”.</a:t>
            </a:r>
          </a:p>
        </p:txBody>
      </p:sp>
      <p:cxnSp>
        <p:nvCxnSpPr>
          <p:cNvPr id="31" name="Łącznik łamany 30"/>
          <p:cNvCxnSpPr/>
          <p:nvPr/>
        </p:nvCxnSpPr>
        <p:spPr>
          <a:xfrm rot="10800000" flipV="1">
            <a:off x="3720587" y="3940031"/>
            <a:ext cx="1970371" cy="106911"/>
          </a:xfrm>
          <a:prstGeom prst="bentConnector3">
            <a:avLst>
              <a:gd name="adj1" fmla="val 13306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rostokąt 25"/>
          <p:cNvSpPr/>
          <p:nvPr/>
        </p:nvSpPr>
        <p:spPr>
          <a:xfrm>
            <a:off x="5797678" y="4217537"/>
            <a:ext cx="6096000" cy="2759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wprowadzeniu  8-cyfrowego kodu należy wybrać przycisk „Wyślij wniosek”.</a:t>
            </a:r>
          </a:p>
        </p:txBody>
      </p:sp>
      <p:cxnSp>
        <p:nvCxnSpPr>
          <p:cNvPr id="35" name="Łącznik łamany 34"/>
          <p:cNvCxnSpPr/>
          <p:nvPr/>
        </p:nvCxnSpPr>
        <p:spPr>
          <a:xfrm rot="10800000" flipV="1">
            <a:off x="2994759" y="2585876"/>
            <a:ext cx="2776412" cy="1085741"/>
          </a:xfrm>
          <a:prstGeom prst="bentConnector3">
            <a:avLst>
              <a:gd name="adj1" fmla="val 10016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łamany 39"/>
          <p:cNvCxnSpPr/>
          <p:nvPr/>
        </p:nvCxnSpPr>
        <p:spPr>
          <a:xfrm rot="10800000">
            <a:off x="4331960" y="4133415"/>
            <a:ext cx="1358999" cy="216205"/>
          </a:xfrm>
          <a:prstGeom prst="bentConnector3">
            <a:avLst>
              <a:gd name="adj1" fmla="val 100072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upa 44"/>
          <p:cNvGrpSpPr/>
          <p:nvPr/>
        </p:nvGrpSpPr>
        <p:grpSpPr>
          <a:xfrm>
            <a:off x="5836300" y="4905318"/>
            <a:ext cx="5700183" cy="303989"/>
            <a:chOff x="6172819" y="1101893"/>
            <a:chExt cx="5700183" cy="303989"/>
          </a:xfrm>
        </p:grpSpPr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Prostokąt 46"/>
            <p:cNvSpPr/>
            <p:nvPr/>
          </p:nvSpPr>
          <p:spPr>
            <a:xfrm>
              <a:off x="6664481" y="1101893"/>
              <a:ext cx="5208521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POTWIERDZENIE ZŁOŻENIA WNIOSKU O SUBWENCJĘ FINANSOWĄ</a:t>
              </a:r>
            </a:p>
          </p:txBody>
        </p:sp>
      </p:grpSp>
      <p:pic>
        <p:nvPicPr>
          <p:cNvPr id="48" name="Obraz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5" y="4703177"/>
            <a:ext cx="4406400" cy="153340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9" name="Prostokąt 48"/>
          <p:cNvSpPr/>
          <p:nvPr/>
        </p:nvSpPr>
        <p:spPr>
          <a:xfrm>
            <a:off x="5771171" y="5593099"/>
            <a:ext cx="5081246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wysłaniu wniosku pojawi się informacja z numerem identyfikującym wniosek.</a:t>
            </a:r>
          </a:p>
        </p:txBody>
      </p:sp>
      <p:cxnSp>
        <p:nvCxnSpPr>
          <p:cNvPr id="50" name="Łącznik łamany 49"/>
          <p:cNvCxnSpPr/>
          <p:nvPr/>
        </p:nvCxnSpPr>
        <p:spPr>
          <a:xfrm rot="10800000" flipV="1">
            <a:off x="3061697" y="5556806"/>
            <a:ext cx="2727699" cy="176675"/>
          </a:xfrm>
          <a:prstGeom prst="bentConnector3">
            <a:avLst>
              <a:gd name="adj1" fmla="val 99894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rostokąt 53"/>
          <p:cNvSpPr/>
          <p:nvPr/>
        </p:nvSpPr>
        <p:spPr>
          <a:xfrm flipV="1">
            <a:off x="2809750" y="5851549"/>
            <a:ext cx="723014" cy="8110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6" name="Obraz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86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E32D457-D0A5-415C-BCD1-04A1A7F10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64" y="1516380"/>
            <a:ext cx="4406400" cy="14659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4615" y="6095913"/>
            <a:ext cx="372501" cy="365125"/>
          </a:xfrm>
        </p:spPr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3119849" y="3160045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Prostokąt 53"/>
          <p:cNvSpPr/>
          <p:nvPr/>
        </p:nvSpPr>
        <p:spPr>
          <a:xfrm>
            <a:off x="2753833" y="5393245"/>
            <a:ext cx="723014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559464" y="517888"/>
            <a:ext cx="5248847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Sprawdzenie statusu wniosku</a:t>
            </a:r>
            <a:endParaRPr lang="en-IN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7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764710" y="681532"/>
            <a:ext cx="370420" cy="369080"/>
            <a:chOff x="823913" y="2190750"/>
            <a:chExt cx="438150" cy="436563"/>
          </a:xfrm>
          <a:solidFill>
            <a:schemeClr val="accent1"/>
          </a:solidFill>
        </p:grpSpPr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Prostokąt 8"/>
          <p:cNvSpPr/>
          <p:nvPr/>
        </p:nvSpPr>
        <p:spPr>
          <a:xfrm>
            <a:off x="6597323" y="1267560"/>
            <a:ext cx="4577292" cy="473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sprawdzić status wniosku po jego wysłaniu należy wrócić do zakładki „Złożone wnioski”, a następnie wybrać przycisk „Dalej”.</a:t>
            </a:r>
          </a:p>
        </p:txBody>
      </p:sp>
      <p:cxnSp>
        <p:nvCxnSpPr>
          <p:cNvPr id="56" name="Łącznik łamany 55"/>
          <p:cNvCxnSpPr>
            <a:cxnSpLocks/>
          </p:cNvCxnSpPr>
          <p:nvPr/>
        </p:nvCxnSpPr>
        <p:spPr>
          <a:xfrm rot="10800000" flipV="1">
            <a:off x="1990726" y="1358302"/>
            <a:ext cx="4508311" cy="503763"/>
          </a:xfrm>
          <a:prstGeom prst="bentConnector3">
            <a:avLst>
              <a:gd name="adj1" fmla="val 50000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łamany 56"/>
          <p:cNvCxnSpPr>
            <a:cxnSpLocks/>
          </p:cNvCxnSpPr>
          <p:nvPr/>
        </p:nvCxnSpPr>
        <p:spPr>
          <a:xfrm rot="10800000" flipV="1">
            <a:off x="4667253" y="1740574"/>
            <a:ext cx="5880035" cy="909579"/>
          </a:xfrm>
          <a:prstGeom prst="bentConnector3">
            <a:avLst>
              <a:gd name="adj1" fmla="val 85721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Obraz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64" y="3280613"/>
            <a:ext cx="4406400" cy="28153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Prostokąt 19"/>
          <p:cNvSpPr/>
          <p:nvPr/>
        </p:nvSpPr>
        <p:spPr>
          <a:xfrm>
            <a:off x="6611871" y="1799171"/>
            <a:ext cx="4548195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listy rozwijalnej wybierz numer wniosku, którego status chcesz sprawdzić.</a:t>
            </a:r>
          </a:p>
        </p:txBody>
      </p:sp>
      <p:cxnSp>
        <p:nvCxnSpPr>
          <p:cNvPr id="59" name="Łącznik łamany 58"/>
          <p:cNvCxnSpPr/>
          <p:nvPr/>
        </p:nvCxnSpPr>
        <p:spPr>
          <a:xfrm rot="10800000" flipV="1">
            <a:off x="3918529" y="1944147"/>
            <a:ext cx="2580507" cy="2423258"/>
          </a:xfrm>
          <a:prstGeom prst="bentConnector3">
            <a:avLst>
              <a:gd name="adj1" fmla="val 20831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Obraz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632" y="2995917"/>
            <a:ext cx="4172688" cy="217839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0" name="Prostokąt 29"/>
          <p:cNvSpPr/>
          <p:nvPr/>
        </p:nvSpPr>
        <p:spPr>
          <a:xfrm>
            <a:off x="6597323" y="2285317"/>
            <a:ext cx="5300510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polu „Status” jest podana informacja o aktualnym statusie wniosku.</a:t>
            </a:r>
            <a:b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Status „Wprowadzony” oznacza, że wniosek został złożony i oczekuję na decyzję PFR.</a:t>
            </a:r>
          </a:p>
        </p:txBody>
      </p:sp>
      <p:cxnSp>
        <p:nvCxnSpPr>
          <p:cNvPr id="61" name="Łącznik łamany 60"/>
          <p:cNvCxnSpPr/>
          <p:nvPr/>
        </p:nvCxnSpPr>
        <p:spPr>
          <a:xfrm rot="10800000" flipV="1">
            <a:off x="9247578" y="2619310"/>
            <a:ext cx="2299538" cy="1542281"/>
          </a:xfrm>
          <a:prstGeom prst="bentConnector3">
            <a:avLst>
              <a:gd name="adj1" fmla="val -862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Prostokąt 67"/>
          <p:cNvSpPr/>
          <p:nvPr/>
        </p:nvSpPr>
        <p:spPr>
          <a:xfrm>
            <a:off x="5436521" y="5323430"/>
            <a:ext cx="5596270" cy="6851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Istnieje możliwość pobrania Umowy Subwencji Finansowej, która została już przez Przedsiębiorcę podpisana przy użyciu kodu sms i wysłaniu wniosku. Dodatkowo umowa o subwencję finansową jest opatrzona pieczęcią Banku.</a:t>
            </a:r>
          </a:p>
        </p:txBody>
      </p:sp>
      <p:cxnSp>
        <p:nvCxnSpPr>
          <p:cNvPr id="71" name="Łącznik łamany 70"/>
          <p:cNvCxnSpPr/>
          <p:nvPr/>
        </p:nvCxnSpPr>
        <p:spPr>
          <a:xfrm rot="10800000">
            <a:off x="7011365" y="5052542"/>
            <a:ext cx="1358999" cy="216205"/>
          </a:xfrm>
          <a:prstGeom prst="bentConnector3">
            <a:avLst>
              <a:gd name="adj1" fmla="val 100072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Prostokąt 73"/>
          <p:cNvSpPr/>
          <p:nvPr/>
        </p:nvSpPr>
        <p:spPr>
          <a:xfrm>
            <a:off x="8161796" y="3745280"/>
            <a:ext cx="1368000" cy="12056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  <p:sp>
        <p:nvSpPr>
          <p:cNvPr id="32" name="Prostokąt 31">
            <a:extLst>
              <a:ext uri="{FF2B5EF4-FFF2-40B4-BE49-F238E27FC236}">
                <a16:creationId xmlns:a16="http://schemas.microsoft.com/office/drawing/2014/main" id="{2C62334C-1A26-48EE-881D-8E97D1C671F2}"/>
              </a:ext>
            </a:extLst>
          </p:cNvPr>
          <p:cNvSpPr/>
          <p:nvPr/>
        </p:nvSpPr>
        <p:spPr>
          <a:xfrm>
            <a:off x="9163489" y="3312512"/>
            <a:ext cx="864000" cy="12056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E25689E3-E473-4AA5-ADEF-09E537C47115}"/>
              </a:ext>
            </a:extLst>
          </p:cNvPr>
          <p:cNvSpPr/>
          <p:nvPr/>
        </p:nvSpPr>
        <p:spPr>
          <a:xfrm>
            <a:off x="8298177" y="3317628"/>
            <a:ext cx="434435" cy="8786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DEB591B7-80E6-4FD6-95D2-A8A5BA1A8D5C}"/>
              </a:ext>
            </a:extLst>
          </p:cNvPr>
          <p:cNvSpPr/>
          <p:nvPr/>
        </p:nvSpPr>
        <p:spPr>
          <a:xfrm>
            <a:off x="8145098" y="3844739"/>
            <a:ext cx="1368000" cy="12056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9448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3" y="1667793"/>
            <a:ext cx="4406400" cy="318888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3119849" y="3352105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Prostokąt 53"/>
          <p:cNvSpPr/>
          <p:nvPr/>
        </p:nvSpPr>
        <p:spPr>
          <a:xfrm>
            <a:off x="2743200" y="5861078"/>
            <a:ext cx="723014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6" name="Łącznik łamany 55"/>
          <p:cNvCxnSpPr/>
          <p:nvPr/>
        </p:nvCxnSpPr>
        <p:spPr>
          <a:xfrm rot="10800000" flipV="1">
            <a:off x="3572540" y="1442216"/>
            <a:ext cx="2929428" cy="1535573"/>
          </a:xfrm>
          <a:prstGeom prst="bentConnector3">
            <a:avLst>
              <a:gd name="adj1" fmla="val 32215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6631173" y="1198431"/>
            <a:ext cx="5117805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wniosków odrzuconych w polu „Status” jest podany aktualny status wniosku, a w polu „Informacja dodatkowa” - powód odrzucenia wniosku.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2363220" y="2623473"/>
            <a:ext cx="1368000" cy="12056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2373853" y="2073474"/>
            <a:ext cx="478465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rostokąt 34"/>
          <p:cNvSpPr/>
          <p:nvPr/>
        </p:nvSpPr>
        <p:spPr>
          <a:xfrm>
            <a:off x="3252754" y="2073474"/>
            <a:ext cx="828000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780029" y="3494145"/>
            <a:ext cx="5170967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Umowa będzie dostępna przez cały okres trwania Programu, do czasu spłaty przez Przedsiębiorcę  nieumorzonej kwoty subwencji.</a:t>
            </a:r>
          </a:p>
        </p:txBody>
      </p:sp>
      <p:cxnSp>
        <p:nvCxnSpPr>
          <p:cNvPr id="39" name="Łącznik łamany 38"/>
          <p:cNvCxnSpPr/>
          <p:nvPr/>
        </p:nvCxnSpPr>
        <p:spPr>
          <a:xfrm rot="10800000" flipV="1">
            <a:off x="2266506" y="3583845"/>
            <a:ext cx="4235462" cy="1010671"/>
          </a:xfrm>
          <a:prstGeom prst="bentConnector3">
            <a:avLst>
              <a:gd name="adj1" fmla="val 21382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/>
        </p:nvSpPr>
        <p:spPr>
          <a:xfrm>
            <a:off x="6780029" y="4702499"/>
            <a:ext cx="4859080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przypadku, gdy Przedsiębiorca otrzyma decyzję negatywną, wówczas status wniosku ulegnie zmianie na „Odrzucony po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scoringu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lub „Odrzucony przed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scoriniem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 W tym miejscu będzie możliwość pobrania Decyzji PFR, w której będzie wskazana przyczyna odrzucenia wniosku.</a:t>
            </a:r>
          </a:p>
        </p:txBody>
      </p:sp>
      <p:cxnSp>
        <p:nvCxnSpPr>
          <p:cNvPr id="45" name="Łącznik łamany 44"/>
          <p:cNvCxnSpPr/>
          <p:nvPr/>
        </p:nvCxnSpPr>
        <p:spPr>
          <a:xfrm rot="10800000">
            <a:off x="1935128" y="4738775"/>
            <a:ext cx="4566840" cy="307288"/>
          </a:xfrm>
          <a:prstGeom prst="bentConnector3">
            <a:avLst>
              <a:gd name="adj1" fmla="val 19268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559464" y="517888"/>
            <a:ext cx="5248847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Sprawdzenie statusu wniosku</a:t>
            </a:r>
            <a:endParaRPr lang="en-IN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0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764710" y="681532"/>
            <a:ext cx="370420" cy="369080"/>
            <a:chOff x="823913" y="2190750"/>
            <a:chExt cx="438150" cy="436563"/>
          </a:xfrm>
          <a:solidFill>
            <a:schemeClr val="accent1"/>
          </a:solidFill>
        </p:grpSpPr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22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32" name="Grupa 31"/>
          <p:cNvGrpSpPr/>
          <p:nvPr/>
        </p:nvGrpSpPr>
        <p:grpSpPr>
          <a:xfrm>
            <a:off x="711547" y="1880563"/>
            <a:ext cx="11328758" cy="3140739"/>
            <a:chOff x="564920" y="1654675"/>
            <a:chExt cx="11328758" cy="3140739"/>
          </a:xfrm>
        </p:grpSpPr>
        <p:grpSp>
          <p:nvGrpSpPr>
            <p:cNvPr id="31" name="Grupa 30"/>
            <p:cNvGrpSpPr/>
            <p:nvPr/>
          </p:nvGrpSpPr>
          <p:grpSpPr>
            <a:xfrm>
              <a:off x="564920" y="1886695"/>
              <a:ext cx="4406400" cy="2908719"/>
              <a:chOff x="564920" y="1886695"/>
              <a:chExt cx="4406400" cy="2908719"/>
            </a:xfrm>
          </p:grpSpPr>
          <p:pic>
            <p:nvPicPr>
              <p:cNvPr id="26" name="Obraz 2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920" y="1886695"/>
                <a:ext cx="4406400" cy="290871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6" name="Prostokąt 15"/>
              <p:cNvSpPr/>
              <p:nvPr/>
            </p:nvSpPr>
            <p:spPr>
              <a:xfrm>
                <a:off x="3109216" y="3627878"/>
                <a:ext cx="1222743" cy="87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3" name="Prostokąt 32"/>
              <p:cNvSpPr/>
              <p:nvPr/>
            </p:nvSpPr>
            <p:spPr>
              <a:xfrm>
                <a:off x="2352587" y="2899246"/>
                <a:ext cx="1368000" cy="120568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4" name="Prostokąt 33"/>
              <p:cNvSpPr/>
              <p:nvPr/>
            </p:nvSpPr>
            <p:spPr>
              <a:xfrm>
                <a:off x="2363220" y="2349247"/>
                <a:ext cx="478465" cy="1080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5" name="Prostokąt 34"/>
              <p:cNvSpPr/>
              <p:nvPr/>
            </p:nvSpPr>
            <p:spPr>
              <a:xfrm>
                <a:off x="3242121" y="2349247"/>
                <a:ext cx="828000" cy="1080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cxnSp>
          <p:nvCxnSpPr>
            <p:cNvPr id="39" name="Łącznik łamany 38"/>
            <p:cNvCxnSpPr>
              <a:stCxn id="3" idx="1"/>
            </p:cNvCxnSpPr>
            <p:nvPr/>
          </p:nvCxnSpPr>
          <p:spPr>
            <a:xfrm rot="10800000" flipV="1">
              <a:off x="3104708" y="1891438"/>
              <a:ext cx="2657833" cy="1297675"/>
            </a:xfrm>
            <a:prstGeom prst="bentConnector3">
              <a:avLst>
                <a:gd name="adj1" fmla="val 19596"/>
              </a:avLst>
            </a:prstGeom>
            <a:ln>
              <a:solidFill>
                <a:srgbClr val="3F5E89"/>
              </a:solidFill>
              <a:prstDash val="sys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Prostokąt 2"/>
            <p:cNvSpPr/>
            <p:nvPr/>
          </p:nvSpPr>
          <p:spPr>
            <a:xfrm>
              <a:off x="5762540" y="1654675"/>
              <a:ext cx="6096000" cy="4735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pl-PL" sz="12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 przypadku wniosków z pozytywną decyzją w polu „Status” jest podany aktualny status wniosku „Przyznany”.</a:t>
              </a:r>
            </a:p>
          </p:txBody>
        </p:sp>
        <p:sp>
          <p:nvSpPr>
            <p:cNvPr id="8" name="Prostokąt 7"/>
            <p:cNvSpPr/>
            <p:nvPr/>
          </p:nvSpPr>
          <p:spPr>
            <a:xfrm>
              <a:off x="5797678" y="2140898"/>
              <a:ext cx="6096000" cy="4735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pl-PL" sz="12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Umowa będzie dostępna przez cały okres trwania Programu, do czasu spłaty przez Przedsiębiorcę  nieumorzonej kwoty subwencji.</a:t>
              </a:r>
            </a:p>
          </p:txBody>
        </p:sp>
        <p:cxnSp>
          <p:nvCxnSpPr>
            <p:cNvPr id="40" name="Łącznik łamany 39"/>
            <p:cNvCxnSpPr>
              <a:stCxn id="8" idx="1"/>
            </p:cNvCxnSpPr>
            <p:nvPr/>
          </p:nvCxnSpPr>
          <p:spPr>
            <a:xfrm rot="10800000" flipV="1">
              <a:off x="2491262" y="2377662"/>
              <a:ext cx="3306417" cy="2062198"/>
            </a:xfrm>
            <a:prstGeom prst="bentConnector3">
              <a:avLst>
                <a:gd name="adj1" fmla="val 12376"/>
              </a:avLst>
            </a:prstGeom>
            <a:ln>
              <a:solidFill>
                <a:srgbClr val="3F5E89"/>
              </a:solidFill>
              <a:prstDash val="sys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rostokąt 13"/>
            <p:cNvSpPr/>
            <p:nvPr/>
          </p:nvSpPr>
          <p:spPr>
            <a:xfrm>
              <a:off x="5797678" y="2647282"/>
              <a:ext cx="5784723" cy="4875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 przypadku, gdy Przedsiębiorca otrzyma decyzję pozytywną, wówczas status wniosku ulegnie zmianie na „Przyznany” i będzie możliwość pobrania Decyzji PFR.</a:t>
              </a:r>
            </a:p>
          </p:txBody>
        </p:sp>
        <p:cxnSp>
          <p:nvCxnSpPr>
            <p:cNvPr id="46" name="Łącznik łamany 45"/>
            <p:cNvCxnSpPr>
              <a:stCxn id="14" idx="1"/>
            </p:cNvCxnSpPr>
            <p:nvPr/>
          </p:nvCxnSpPr>
          <p:spPr>
            <a:xfrm rot="10800000" flipV="1">
              <a:off x="2496020" y="2891066"/>
              <a:ext cx="3301659" cy="1735021"/>
            </a:xfrm>
            <a:prstGeom prst="bentConnector3">
              <a:avLst>
                <a:gd name="adj1" fmla="val 5237"/>
              </a:avLst>
            </a:prstGeom>
            <a:ln>
              <a:solidFill>
                <a:srgbClr val="3F5E89"/>
              </a:solidFill>
              <a:prstDash val="sys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559464" y="517888"/>
            <a:ext cx="5248847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Sprawdzenie statusu wniosku</a:t>
            </a:r>
            <a:endParaRPr lang="en-IN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7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764710" y="681532"/>
            <a:ext cx="370420" cy="369080"/>
            <a:chOff x="823913" y="2190750"/>
            <a:chExt cx="438150" cy="436563"/>
          </a:xfrm>
          <a:solidFill>
            <a:schemeClr val="accent1"/>
          </a:solidFill>
        </p:grpSpPr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3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34114"/>
            <a:ext cx="4406400" cy="33230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54" name="Prostokąt 53"/>
          <p:cNvSpPr/>
          <p:nvPr/>
        </p:nvSpPr>
        <p:spPr>
          <a:xfrm>
            <a:off x="2743200" y="5861078"/>
            <a:ext cx="723014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298373" y="3853766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9" name="Łącznik łamany 38"/>
          <p:cNvCxnSpPr/>
          <p:nvPr/>
        </p:nvCxnSpPr>
        <p:spPr>
          <a:xfrm rot="10800000" flipV="1">
            <a:off x="4093535" y="2126511"/>
            <a:ext cx="2105604" cy="1066559"/>
          </a:xfrm>
          <a:prstGeom prst="bentConnector3">
            <a:avLst>
              <a:gd name="adj1" fmla="val 31316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/>
          <p:cNvSpPr/>
          <p:nvPr/>
        </p:nvSpPr>
        <p:spPr>
          <a:xfrm>
            <a:off x="6276754" y="1966854"/>
            <a:ext cx="5567916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wniosków z częściowo pozytywną decyzją w polu „Status” jest podany aktualny status wniosku, a w polu „Informacja dodatkowa” - powód zmiany  kwoty subwencji.</a:t>
            </a:r>
          </a:p>
        </p:txBody>
      </p:sp>
      <p:cxnSp>
        <p:nvCxnSpPr>
          <p:cNvPr id="45" name="Łącznik łamany 44"/>
          <p:cNvCxnSpPr/>
          <p:nvPr/>
        </p:nvCxnSpPr>
        <p:spPr>
          <a:xfrm rot="10800000" flipV="1">
            <a:off x="4768558" y="2454423"/>
            <a:ext cx="1430581" cy="1117235"/>
          </a:xfrm>
          <a:prstGeom prst="bentConnector3">
            <a:avLst>
              <a:gd name="adj1" fmla="val 29932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6276754" y="3495627"/>
            <a:ext cx="5387162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Umowa będzie dostępna przez cały okres trwania Programu, do czasu spłaty przez Przedsiębiorcę nieumorzonej kwoty subwencji.</a:t>
            </a:r>
          </a:p>
        </p:txBody>
      </p:sp>
      <p:cxnSp>
        <p:nvCxnSpPr>
          <p:cNvPr id="47" name="Łącznik łamany 46"/>
          <p:cNvCxnSpPr/>
          <p:nvPr/>
        </p:nvCxnSpPr>
        <p:spPr>
          <a:xfrm rot="10800000" flipV="1">
            <a:off x="2955771" y="3714053"/>
            <a:ext cx="3130689" cy="1123088"/>
          </a:xfrm>
          <a:prstGeom prst="bentConnector3">
            <a:avLst>
              <a:gd name="adj1" fmla="val 12981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łamany 47"/>
          <p:cNvCxnSpPr/>
          <p:nvPr/>
        </p:nvCxnSpPr>
        <p:spPr>
          <a:xfrm rot="10800000" flipV="1">
            <a:off x="2948072" y="4435596"/>
            <a:ext cx="3138388" cy="607947"/>
          </a:xfrm>
          <a:prstGeom prst="bentConnector3">
            <a:avLst>
              <a:gd name="adj1" fmla="val 5280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6276754" y="4395739"/>
            <a:ext cx="5387162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przypadku, gdy Przedsiębiorca otrzyma decyzję częściową pozytywną, wówczas status wniosku ulegnie zmianie na „Przyznany, ale zmieniony”. W tym miejscu będzie możliwość pobrania Decyzji PFR, w której zostanie wskazana przyczyna zmiany wnioskowanej kwoty subwencji.</a:t>
            </a:r>
          </a:p>
        </p:txBody>
      </p:sp>
      <p:sp>
        <p:nvSpPr>
          <p:cNvPr id="49" name="Prostokąt 48"/>
          <p:cNvSpPr/>
          <p:nvPr/>
        </p:nvSpPr>
        <p:spPr>
          <a:xfrm>
            <a:off x="2503967" y="2285066"/>
            <a:ext cx="478465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Prostokąt 49"/>
          <p:cNvSpPr/>
          <p:nvPr/>
        </p:nvSpPr>
        <p:spPr>
          <a:xfrm>
            <a:off x="3394840" y="2285066"/>
            <a:ext cx="900000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Prostokąt 54"/>
          <p:cNvSpPr/>
          <p:nvPr/>
        </p:nvSpPr>
        <p:spPr>
          <a:xfrm>
            <a:off x="2516494" y="2844018"/>
            <a:ext cx="1080000" cy="183683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559464" y="517888"/>
            <a:ext cx="5248847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Sprawdzenie statusu wniosku</a:t>
            </a:r>
            <a:endParaRPr lang="en-IN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7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764710" y="681532"/>
            <a:ext cx="370420" cy="369080"/>
            <a:chOff x="823913" y="2190750"/>
            <a:chExt cx="438150" cy="436563"/>
          </a:xfrm>
          <a:solidFill>
            <a:schemeClr val="accent1"/>
          </a:solidFill>
        </p:grpSpPr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6" name="Obraz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68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b="1" dirty="0">
                <a:solidFill>
                  <a:schemeClr val="bg1">
                    <a:lumMod val="50000"/>
                  </a:schemeClr>
                </a:solidFill>
              </a:rPr>
              <a:t>Zanim złożysz wniosek:</a:t>
            </a:r>
            <a:endParaRPr lang="en-IN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15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609600" y="1428362"/>
            <a:ext cx="11168743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Upewnij się, że </a:t>
            </a:r>
            <a:r>
              <a:rPr lang="pl-PL" sz="16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dane firmy </a:t>
            </a: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widoczne w bankowości elektronicznej są aktualne (zgodnie z wpisem we właściwym rejestrze). </a:t>
            </a:r>
          </a:p>
        </p:txBody>
      </p:sp>
      <p:grpSp>
        <p:nvGrpSpPr>
          <p:cNvPr id="16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814846" y="1592006"/>
            <a:ext cx="370420" cy="369080"/>
            <a:chOff x="823913" y="2190750"/>
            <a:chExt cx="438150" cy="436563"/>
          </a:xfrm>
          <a:solidFill>
            <a:srgbClr val="008364"/>
          </a:solidFill>
        </p:grpSpPr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Prostokąt 2"/>
          <p:cNvSpPr/>
          <p:nvPr/>
        </p:nvSpPr>
        <p:spPr>
          <a:xfrm>
            <a:off x="888661" y="2455156"/>
            <a:ext cx="10133058" cy="206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Zweryfikuj czy posiadasz odpowiednie umocowanie do złożenia wniosku i zawarcia umowy subwencji w formie elektronicznej (wydruk z CEIDG, odpis z KRS lub pełnomocnictwo).Jeśli z odpisu KRS lub z wydruku z CEIDG nie wynika uprawnienie do samodzielnej reprezentacji przedsiębiorcy przez osobę składającą wniosek, niezbędne jest załączenie pełnomocnictwa (zgodnego ze wzorem dostępnym na </a:t>
            </a: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stronie PFR</a:t>
            </a: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podpisanego wyłącznie kwalifikowanym podpisem elektronicznym (UWAGA: profil zaufany nie spełnia warunków kwalifikowanego podpisu). </a:t>
            </a: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 czy na dzień 31 grudnia 2019 r. oraz 1 listopada 2020 r. oraz na dzień składania wniosku prowadziłeś działalność gospodarczą w ramach przynajmniej jednej z </a:t>
            </a: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branż wskazanych przez PFR</a:t>
            </a: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5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b="1" dirty="0">
                <a:solidFill>
                  <a:srgbClr val="008364"/>
                </a:solidFill>
              </a:rPr>
              <a:t>Zanim złożysz wniosek:</a:t>
            </a:r>
            <a:endParaRPr lang="en-IN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15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609600" y="1428362"/>
            <a:ext cx="11168743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Przygotuj informację dotyczącą wysokości Przychodów:</a:t>
            </a:r>
          </a:p>
        </p:txBody>
      </p:sp>
      <p:sp>
        <p:nvSpPr>
          <p:cNvPr id="3" name="Prostokąt 2"/>
          <p:cNvSpPr/>
          <p:nvPr/>
        </p:nvSpPr>
        <p:spPr>
          <a:xfrm>
            <a:off x="890037" y="2368710"/>
            <a:ext cx="10646446" cy="361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Przygotuj informacje o wysokości Przychodów w wybranych przez Ciebie okresach do porównania: </a:t>
            </a: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SzPts val="1000"/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 1 kwietnia 2020 do 31 grudnia 2020 w porównaniu z analogicznym okresem roku 2019, albo</a:t>
            </a: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SzPts val="1000"/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 1 października 2020 do 31 grudnia 2020 w porównaniu z analogicznym okresem roku 2019.</a:t>
            </a: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Przygotuj informacje o faktycznych i prognozowanych: </a:t>
            </a:r>
          </a:p>
          <a:p>
            <a:pPr marL="742950" lvl="1" indent="-285750">
              <a:lnSpc>
                <a:spcPct val="110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Przychodach w miesiącach: </a:t>
            </a:r>
          </a:p>
          <a:p>
            <a:pPr marL="1143000" lvl="2" indent="-228600">
              <a:lnSpc>
                <a:spcPct val="110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styczeń, luty, marzec, listopad i grudzień roku 2019,</a:t>
            </a:r>
          </a:p>
          <a:p>
            <a:pPr marL="1143000" lvl="2" indent="-228600">
              <a:lnSpc>
                <a:spcPct val="110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listopad i grudzień roku 2020,</a:t>
            </a:r>
          </a:p>
          <a:p>
            <a:pPr marL="1143000" lvl="2" indent="-228600">
              <a:lnSpc>
                <a:spcPct val="110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styczeń, luty i marzec roku 2021;</a:t>
            </a:r>
          </a:p>
          <a:p>
            <a:pPr marL="742950" lvl="1" indent="-285750">
              <a:lnSpc>
                <a:spcPct val="110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kosztach stałych w miesiącach: </a:t>
            </a:r>
          </a:p>
          <a:p>
            <a:pPr marL="1143000" lvl="2" indent="-228600">
              <a:lnSpc>
                <a:spcPct val="110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listopad i grudzień roku 2020,</a:t>
            </a:r>
          </a:p>
          <a:p>
            <a:pPr marL="1143000" lvl="2" indent="-228600">
              <a:lnSpc>
                <a:spcPct val="110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styczeń, luty i marzec roku 2021</a:t>
            </a:r>
          </a:p>
        </p:txBody>
      </p:sp>
      <p:grpSp>
        <p:nvGrpSpPr>
          <p:cNvPr id="13" name="Group 76">
            <a:extLst>
              <a:ext uri="{FF2B5EF4-FFF2-40B4-BE49-F238E27FC236}">
                <a16:creationId xmlns:a16="http://schemas.microsoft.com/office/drawing/2014/main" id="{8F0D270E-7A09-423A-8C8B-917C4F626F38}"/>
              </a:ext>
            </a:extLst>
          </p:cNvPr>
          <p:cNvGrpSpPr/>
          <p:nvPr/>
        </p:nvGrpSpPr>
        <p:grpSpPr>
          <a:xfrm>
            <a:off x="890037" y="1596446"/>
            <a:ext cx="389994" cy="380104"/>
            <a:chOff x="823913" y="5168900"/>
            <a:chExt cx="438150" cy="427038"/>
          </a:xfrm>
          <a:solidFill>
            <a:srgbClr val="008364"/>
          </a:solidFill>
        </p:grpSpPr>
        <p:sp>
          <p:nvSpPr>
            <p:cNvPr id="14" name="Freeform 37">
              <a:extLst>
                <a:ext uri="{FF2B5EF4-FFF2-40B4-BE49-F238E27FC236}">
                  <a16:creationId xmlns:a16="http://schemas.microsoft.com/office/drawing/2014/main" id="{8CB60B14-9EEB-44B1-AC85-0090BE96E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913" y="5400675"/>
              <a:ext cx="438150" cy="195263"/>
            </a:xfrm>
            <a:custGeom>
              <a:avLst/>
              <a:gdLst>
                <a:gd name="T0" fmla="*/ 540 w 550"/>
                <a:gd name="T1" fmla="*/ 96 h 244"/>
                <a:gd name="T2" fmla="*/ 501 w 550"/>
                <a:gd name="T3" fmla="*/ 82 h 244"/>
                <a:gd name="T4" fmla="*/ 365 w 550"/>
                <a:gd name="T5" fmla="*/ 129 h 244"/>
                <a:gd name="T6" fmla="*/ 382 w 550"/>
                <a:gd name="T7" fmla="*/ 100 h 244"/>
                <a:gd name="T8" fmla="*/ 349 w 550"/>
                <a:gd name="T9" fmla="*/ 67 h 244"/>
                <a:gd name="T10" fmla="*/ 278 w 550"/>
                <a:gd name="T11" fmla="*/ 67 h 244"/>
                <a:gd name="T12" fmla="*/ 267 w 550"/>
                <a:gd name="T13" fmla="*/ 64 h 244"/>
                <a:gd name="T14" fmla="*/ 208 w 550"/>
                <a:gd name="T15" fmla="*/ 31 h 244"/>
                <a:gd name="T16" fmla="*/ 176 w 550"/>
                <a:gd name="T17" fmla="*/ 22 h 244"/>
                <a:gd name="T18" fmla="*/ 88 w 550"/>
                <a:gd name="T19" fmla="*/ 22 h 244"/>
                <a:gd name="T20" fmla="*/ 66 w 550"/>
                <a:gd name="T21" fmla="*/ 0 h 244"/>
                <a:gd name="T22" fmla="*/ 0 w 550"/>
                <a:gd name="T23" fmla="*/ 0 h 244"/>
                <a:gd name="T24" fmla="*/ 0 w 550"/>
                <a:gd name="T25" fmla="*/ 199 h 244"/>
                <a:gd name="T26" fmla="*/ 66 w 550"/>
                <a:gd name="T27" fmla="*/ 199 h 244"/>
                <a:gd name="T28" fmla="*/ 88 w 550"/>
                <a:gd name="T29" fmla="*/ 177 h 244"/>
                <a:gd name="T30" fmla="*/ 139 w 550"/>
                <a:gd name="T31" fmla="*/ 190 h 244"/>
                <a:gd name="T32" fmla="*/ 197 w 550"/>
                <a:gd name="T33" fmla="*/ 225 h 244"/>
                <a:gd name="T34" fmla="*/ 263 w 550"/>
                <a:gd name="T35" fmla="*/ 244 h 244"/>
                <a:gd name="T36" fmla="*/ 317 w 550"/>
                <a:gd name="T37" fmla="*/ 232 h 244"/>
                <a:gd name="T38" fmla="*/ 524 w 550"/>
                <a:gd name="T39" fmla="*/ 141 h 244"/>
                <a:gd name="T40" fmla="*/ 540 w 550"/>
                <a:gd name="T41" fmla="*/ 9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0" h="244">
                  <a:moveTo>
                    <a:pt x="540" y="96"/>
                  </a:moveTo>
                  <a:cubicBezTo>
                    <a:pt x="532" y="82"/>
                    <a:pt x="515" y="77"/>
                    <a:pt x="501" y="82"/>
                  </a:cubicBezTo>
                  <a:cubicBezTo>
                    <a:pt x="365" y="129"/>
                    <a:pt x="365" y="129"/>
                    <a:pt x="365" y="129"/>
                  </a:cubicBezTo>
                  <a:cubicBezTo>
                    <a:pt x="376" y="123"/>
                    <a:pt x="382" y="112"/>
                    <a:pt x="382" y="100"/>
                  </a:cubicBezTo>
                  <a:cubicBezTo>
                    <a:pt x="382" y="82"/>
                    <a:pt x="367" y="67"/>
                    <a:pt x="349" y="67"/>
                  </a:cubicBezTo>
                  <a:cubicBezTo>
                    <a:pt x="278" y="67"/>
                    <a:pt x="278" y="67"/>
                    <a:pt x="278" y="67"/>
                  </a:cubicBezTo>
                  <a:cubicBezTo>
                    <a:pt x="274" y="67"/>
                    <a:pt x="270" y="66"/>
                    <a:pt x="267" y="64"/>
                  </a:cubicBezTo>
                  <a:cubicBezTo>
                    <a:pt x="208" y="31"/>
                    <a:pt x="208" y="31"/>
                    <a:pt x="208" y="31"/>
                  </a:cubicBezTo>
                  <a:cubicBezTo>
                    <a:pt x="198" y="25"/>
                    <a:pt x="187" y="22"/>
                    <a:pt x="176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0"/>
                    <a:pt x="78" y="0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66" y="199"/>
                    <a:pt x="66" y="199"/>
                    <a:pt x="66" y="199"/>
                  </a:cubicBezTo>
                  <a:cubicBezTo>
                    <a:pt x="78" y="199"/>
                    <a:pt x="88" y="190"/>
                    <a:pt x="88" y="177"/>
                  </a:cubicBezTo>
                  <a:cubicBezTo>
                    <a:pt x="104" y="178"/>
                    <a:pt x="125" y="182"/>
                    <a:pt x="139" y="190"/>
                  </a:cubicBezTo>
                  <a:cubicBezTo>
                    <a:pt x="197" y="225"/>
                    <a:pt x="197" y="225"/>
                    <a:pt x="197" y="225"/>
                  </a:cubicBezTo>
                  <a:cubicBezTo>
                    <a:pt x="217" y="237"/>
                    <a:pt x="240" y="244"/>
                    <a:pt x="263" y="244"/>
                  </a:cubicBezTo>
                  <a:cubicBezTo>
                    <a:pt x="282" y="244"/>
                    <a:pt x="300" y="240"/>
                    <a:pt x="317" y="232"/>
                  </a:cubicBezTo>
                  <a:cubicBezTo>
                    <a:pt x="524" y="141"/>
                    <a:pt x="524" y="141"/>
                    <a:pt x="524" y="141"/>
                  </a:cubicBezTo>
                  <a:cubicBezTo>
                    <a:pt x="541" y="134"/>
                    <a:pt x="550" y="114"/>
                    <a:pt x="540" y="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38">
              <a:extLst>
                <a:ext uri="{FF2B5EF4-FFF2-40B4-BE49-F238E27FC236}">
                  <a16:creationId xmlns:a16="http://schemas.microsoft.com/office/drawing/2014/main" id="{18432494-82B3-483E-BA60-22A9846C3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8" y="5168900"/>
              <a:ext cx="246063" cy="107950"/>
            </a:xfrm>
            <a:custGeom>
              <a:avLst/>
              <a:gdLst>
                <a:gd name="T0" fmla="*/ 91 w 311"/>
                <a:gd name="T1" fmla="*/ 134 h 136"/>
                <a:gd name="T2" fmla="*/ 110 w 311"/>
                <a:gd name="T3" fmla="*/ 115 h 136"/>
                <a:gd name="T4" fmla="*/ 91 w 311"/>
                <a:gd name="T5" fmla="*/ 96 h 136"/>
                <a:gd name="T6" fmla="*/ 69 w 311"/>
                <a:gd name="T7" fmla="*/ 96 h 136"/>
                <a:gd name="T8" fmla="*/ 100 w 311"/>
                <a:gd name="T9" fmla="*/ 60 h 136"/>
                <a:gd name="T10" fmla="*/ 166 w 311"/>
                <a:gd name="T11" fmla="*/ 38 h 136"/>
                <a:gd name="T12" fmla="*/ 202 w 311"/>
                <a:gd name="T13" fmla="*/ 44 h 136"/>
                <a:gd name="T14" fmla="*/ 233 w 311"/>
                <a:gd name="T15" fmla="*/ 61 h 136"/>
                <a:gd name="T16" fmla="*/ 271 w 311"/>
                <a:gd name="T17" fmla="*/ 121 h 136"/>
                <a:gd name="T18" fmla="*/ 290 w 311"/>
                <a:gd name="T19" fmla="*/ 136 h 136"/>
                <a:gd name="T20" fmla="*/ 294 w 311"/>
                <a:gd name="T21" fmla="*/ 135 h 136"/>
                <a:gd name="T22" fmla="*/ 308 w 311"/>
                <a:gd name="T23" fmla="*/ 112 h 136"/>
                <a:gd name="T24" fmla="*/ 289 w 311"/>
                <a:gd name="T25" fmla="*/ 67 h 136"/>
                <a:gd name="T26" fmla="*/ 257 w 311"/>
                <a:gd name="T27" fmla="*/ 32 h 136"/>
                <a:gd name="T28" fmla="*/ 215 w 311"/>
                <a:gd name="T29" fmla="*/ 8 h 136"/>
                <a:gd name="T30" fmla="*/ 166 w 311"/>
                <a:gd name="T31" fmla="*/ 0 h 136"/>
                <a:gd name="T32" fmla="*/ 118 w 311"/>
                <a:gd name="T33" fmla="*/ 7 h 136"/>
                <a:gd name="T34" fmla="*/ 77 w 311"/>
                <a:gd name="T35" fmla="*/ 29 h 136"/>
                <a:gd name="T36" fmla="*/ 46 w 311"/>
                <a:gd name="T37" fmla="*/ 62 h 136"/>
                <a:gd name="T38" fmla="*/ 38 w 311"/>
                <a:gd name="T39" fmla="*/ 73 h 136"/>
                <a:gd name="T40" fmla="*/ 38 w 311"/>
                <a:gd name="T41" fmla="*/ 43 h 136"/>
                <a:gd name="T42" fmla="*/ 19 w 311"/>
                <a:gd name="T43" fmla="*/ 24 h 136"/>
                <a:gd name="T44" fmla="*/ 0 w 311"/>
                <a:gd name="T45" fmla="*/ 43 h 136"/>
                <a:gd name="T46" fmla="*/ 0 w 311"/>
                <a:gd name="T47" fmla="*/ 115 h 136"/>
                <a:gd name="T48" fmla="*/ 19 w 311"/>
                <a:gd name="T49" fmla="*/ 134 h 136"/>
                <a:gd name="T50" fmla="*/ 91 w 311"/>
                <a:gd name="T51" fmla="*/ 1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1" h="136">
                  <a:moveTo>
                    <a:pt x="91" y="134"/>
                  </a:moveTo>
                  <a:cubicBezTo>
                    <a:pt x="101" y="134"/>
                    <a:pt x="110" y="125"/>
                    <a:pt x="110" y="115"/>
                  </a:cubicBezTo>
                  <a:cubicBezTo>
                    <a:pt x="110" y="104"/>
                    <a:pt x="101" y="96"/>
                    <a:pt x="91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77" y="82"/>
                    <a:pt x="87" y="69"/>
                    <a:pt x="100" y="60"/>
                  </a:cubicBezTo>
                  <a:cubicBezTo>
                    <a:pt x="119" y="45"/>
                    <a:pt x="142" y="38"/>
                    <a:pt x="166" y="38"/>
                  </a:cubicBezTo>
                  <a:cubicBezTo>
                    <a:pt x="178" y="38"/>
                    <a:pt x="191" y="40"/>
                    <a:pt x="202" y="44"/>
                  </a:cubicBezTo>
                  <a:cubicBezTo>
                    <a:pt x="214" y="48"/>
                    <a:pt x="224" y="54"/>
                    <a:pt x="233" y="61"/>
                  </a:cubicBezTo>
                  <a:cubicBezTo>
                    <a:pt x="252" y="77"/>
                    <a:pt x="266" y="98"/>
                    <a:pt x="271" y="121"/>
                  </a:cubicBezTo>
                  <a:cubicBezTo>
                    <a:pt x="274" y="130"/>
                    <a:pt x="281" y="136"/>
                    <a:pt x="290" y="136"/>
                  </a:cubicBezTo>
                  <a:cubicBezTo>
                    <a:pt x="291" y="136"/>
                    <a:pt x="293" y="135"/>
                    <a:pt x="294" y="135"/>
                  </a:cubicBezTo>
                  <a:cubicBezTo>
                    <a:pt x="305" y="133"/>
                    <a:pt x="311" y="122"/>
                    <a:pt x="308" y="112"/>
                  </a:cubicBezTo>
                  <a:cubicBezTo>
                    <a:pt x="305" y="96"/>
                    <a:pt x="298" y="81"/>
                    <a:pt x="289" y="67"/>
                  </a:cubicBezTo>
                  <a:cubicBezTo>
                    <a:pt x="281" y="54"/>
                    <a:pt x="270" y="42"/>
                    <a:pt x="257" y="32"/>
                  </a:cubicBezTo>
                  <a:cubicBezTo>
                    <a:pt x="245" y="22"/>
                    <a:pt x="230" y="14"/>
                    <a:pt x="215" y="8"/>
                  </a:cubicBezTo>
                  <a:cubicBezTo>
                    <a:pt x="199" y="3"/>
                    <a:pt x="183" y="0"/>
                    <a:pt x="166" y="0"/>
                  </a:cubicBezTo>
                  <a:cubicBezTo>
                    <a:pt x="149" y="0"/>
                    <a:pt x="134" y="2"/>
                    <a:pt x="118" y="7"/>
                  </a:cubicBezTo>
                  <a:cubicBezTo>
                    <a:pt x="104" y="12"/>
                    <a:pt x="90" y="20"/>
                    <a:pt x="77" y="29"/>
                  </a:cubicBezTo>
                  <a:cubicBezTo>
                    <a:pt x="65" y="38"/>
                    <a:pt x="54" y="50"/>
                    <a:pt x="46" y="62"/>
                  </a:cubicBezTo>
                  <a:cubicBezTo>
                    <a:pt x="43" y="66"/>
                    <a:pt x="41" y="69"/>
                    <a:pt x="38" y="7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32"/>
                    <a:pt x="30" y="24"/>
                    <a:pt x="19" y="24"/>
                  </a:cubicBezTo>
                  <a:cubicBezTo>
                    <a:pt x="9" y="24"/>
                    <a:pt x="0" y="32"/>
                    <a:pt x="0" y="4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5"/>
                    <a:pt x="9" y="134"/>
                    <a:pt x="19" y="134"/>
                  </a:cubicBezTo>
                  <a:cubicBezTo>
                    <a:pt x="91" y="134"/>
                    <a:pt x="91" y="134"/>
                    <a:pt x="91" y="1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39">
              <a:extLst>
                <a:ext uri="{FF2B5EF4-FFF2-40B4-BE49-F238E27FC236}">
                  <a16:creationId xmlns:a16="http://schemas.microsoft.com/office/drawing/2014/main" id="{5A979BC1-F09C-442E-800E-45F59E9AC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513" y="5292725"/>
              <a:ext cx="246063" cy="107950"/>
            </a:xfrm>
            <a:custGeom>
              <a:avLst/>
              <a:gdLst>
                <a:gd name="T0" fmla="*/ 291 w 310"/>
                <a:gd name="T1" fmla="*/ 3 h 137"/>
                <a:gd name="T2" fmla="*/ 220 w 310"/>
                <a:gd name="T3" fmla="*/ 3 h 137"/>
                <a:gd name="T4" fmla="*/ 201 w 310"/>
                <a:gd name="T5" fmla="*/ 22 h 137"/>
                <a:gd name="T6" fmla="*/ 220 w 310"/>
                <a:gd name="T7" fmla="*/ 41 h 137"/>
                <a:gd name="T8" fmla="*/ 241 w 310"/>
                <a:gd name="T9" fmla="*/ 41 h 137"/>
                <a:gd name="T10" fmla="*/ 205 w 310"/>
                <a:gd name="T11" fmla="*/ 81 h 137"/>
                <a:gd name="T12" fmla="*/ 145 w 310"/>
                <a:gd name="T13" fmla="*/ 99 h 137"/>
                <a:gd name="T14" fmla="*/ 108 w 310"/>
                <a:gd name="T15" fmla="*/ 93 h 137"/>
                <a:gd name="T16" fmla="*/ 77 w 310"/>
                <a:gd name="T17" fmla="*/ 76 h 137"/>
                <a:gd name="T18" fmla="*/ 39 w 310"/>
                <a:gd name="T19" fmla="*/ 16 h 137"/>
                <a:gd name="T20" fmla="*/ 16 w 310"/>
                <a:gd name="T21" fmla="*/ 2 h 137"/>
                <a:gd name="T22" fmla="*/ 2 w 310"/>
                <a:gd name="T23" fmla="*/ 25 h 137"/>
                <a:gd name="T24" fmla="*/ 21 w 310"/>
                <a:gd name="T25" fmla="*/ 70 h 137"/>
                <a:gd name="T26" fmla="*/ 53 w 310"/>
                <a:gd name="T27" fmla="*/ 105 h 137"/>
                <a:gd name="T28" fmla="*/ 95 w 310"/>
                <a:gd name="T29" fmla="*/ 129 h 137"/>
                <a:gd name="T30" fmla="*/ 145 w 310"/>
                <a:gd name="T31" fmla="*/ 137 h 137"/>
                <a:gd name="T32" fmla="*/ 145 w 310"/>
                <a:gd name="T33" fmla="*/ 137 h 137"/>
                <a:gd name="T34" fmla="*/ 145 w 310"/>
                <a:gd name="T35" fmla="*/ 137 h 137"/>
                <a:gd name="T36" fmla="*/ 145 w 310"/>
                <a:gd name="T37" fmla="*/ 137 h 137"/>
                <a:gd name="T38" fmla="*/ 145 w 310"/>
                <a:gd name="T39" fmla="*/ 137 h 137"/>
                <a:gd name="T40" fmla="*/ 226 w 310"/>
                <a:gd name="T41" fmla="*/ 113 h 137"/>
                <a:gd name="T42" fmla="*/ 272 w 310"/>
                <a:gd name="T43" fmla="*/ 64 h 137"/>
                <a:gd name="T44" fmla="*/ 272 w 310"/>
                <a:gd name="T45" fmla="*/ 94 h 137"/>
                <a:gd name="T46" fmla="*/ 291 w 310"/>
                <a:gd name="T47" fmla="*/ 113 h 137"/>
                <a:gd name="T48" fmla="*/ 310 w 310"/>
                <a:gd name="T49" fmla="*/ 94 h 137"/>
                <a:gd name="T50" fmla="*/ 310 w 310"/>
                <a:gd name="T51" fmla="*/ 22 h 137"/>
                <a:gd name="T52" fmla="*/ 291 w 310"/>
                <a:gd name="T53" fmla="*/ 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0" h="137">
                  <a:moveTo>
                    <a:pt x="291" y="3"/>
                  </a:moveTo>
                  <a:cubicBezTo>
                    <a:pt x="220" y="3"/>
                    <a:pt x="220" y="3"/>
                    <a:pt x="220" y="3"/>
                  </a:cubicBezTo>
                  <a:cubicBezTo>
                    <a:pt x="209" y="3"/>
                    <a:pt x="201" y="12"/>
                    <a:pt x="201" y="22"/>
                  </a:cubicBezTo>
                  <a:cubicBezTo>
                    <a:pt x="201" y="33"/>
                    <a:pt x="209" y="41"/>
                    <a:pt x="220" y="41"/>
                  </a:cubicBezTo>
                  <a:cubicBezTo>
                    <a:pt x="241" y="41"/>
                    <a:pt x="241" y="41"/>
                    <a:pt x="241" y="41"/>
                  </a:cubicBezTo>
                  <a:cubicBezTo>
                    <a:pt x="232" y="57"/>
                    <a:pt x="220" y="71"/>
                    <a:pt x="205" y="81"/>
                  </a:cubicBezTo>
                  <a:cubicBezTo>
                    <a:pt x="187" y="93"/>
                    <a:pt x="166" y="99"/>
                    <a:pt x="145" y="99"/>
                  </a:cubicBezTo>
                  <a:cubicBezTo>
                    <a:pt x="132" y="99"/>
                    <a:pt x="120" y="97"/>
                    <a:pt x="108" y="93"/>
                  </a:cubicBezTo>
                  <a:cubicBezTo>
                    <a:pt x="97" y="89"/>
                    <a:pt x="86" y="83"/>
                    <a:pt x="77" y="76"/>
                  </a:cubicBezTo>
                  <a:cubicBezTo>
                    <a:pt x="58" y="61"/>
                    <a:pt x="45" y="39"/>
                    <a:pt x="39" y="16"/>
                  </a:cubicBezTo>
                  <a:cubicBezTo>
                    <a:pt x="37" y="6"/>
                    <a:pt x="26" y="0"/>
                    <a:pt x="16" y="2"/>
                  </a:cubicBezTo>
                  <a:cubicBezTo>
                    <a:pt x="6" y="4"/>
                    <a:pt x="0" y="15"/>
                    <a:pt x="2" y="25"/>
                  </a:cubicBezTo>
                  <a:cubicBezTo>
                    <a:pt x="6" y="41"/>
                    <a:pt x="12" y="56"/>
                    <a:pt x="21" y="70"/>
                  </a:cubicBezTo>
                  <a:cubicBezTo>
                    <a:pt x="30" y="83"/>
                    <a:pt x="41" y="95"/>
                    <a:pt x="53" y="105"/>
                  </a:cubicBezTo>
                  <a:cubicBezTo>
                    <a:pt x="66" y="115"/>
                    <a:pt x="80" y="123"/>
                    <a:pt x="95" y="129"/>
                  </a:cubicBezTo>
                  <a:cubicBezTo>
                    <a:pt x="111" y="134"/>
                    <a:pt x="128" y="137"/>
                    <a:pt x="145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74" y="137"/>
                    <a:pt x="202" y="129"/>
                    <a:pt x="226" y="113"/>
                  </a:cubicBezTo>
                  <a:cubicBezTo>
                    <a:pt x="245" y="100"/>
                    <a:pt x="261" y="83"/>
                    <a:pt x="272" y="64"/>
                  </a:cubicBezTo>
                  <a:cubicBezTo>
                    <a:pt x="272" y="94"/>
                    <a:pt x="272" y="94"/>
                    <a:pt x="272" y="94"/>
                  </a:cubicBezTo>
                  <a:cubicBezTo>
                    <a:pt x="272" y="105"/>
                    <a:pt x="281" y="113"/>
                    <a:pt x="291" y="113"/>
                  </a:cubicBezTo>
                  <a:cubicBezTo>
                    <a:pt x="302" y="113"/>
                    <a:pt x="310" y="105"/>
                    <a:pt x="310" y="94"/>
                  </a:cubicBezTo>
                  <a:cubicBezTo>
                    <a:pt x="310" y="22"/>
                    <a:pt x="310" y="22"/>
                    <a:pt x="310" y="22"/>
                  </a:cubicBezTo>
                  <a:cubicBezTo>
                    <a:pt x="310" y="12"/>
                    <a:pt x="302" y="3"/>
                    <a:pt x="291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pic>
        <p:nvPicPr>
          <p:cNvPr id="19" name="Obraz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72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b="1" dirty="0">
                <a:solidFill>
                  <a:srgbClr val="008364"/>
                </a:solidFill>
              </a:rPr>
              <a:t>Zanim złożysz wniosek:</a:t>
            </a:r>
            <a:endParaRPr lang="en-IN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15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609600" y="1428362"/>
            <a:ext cx="11168743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Przygotuj informację o liczbie zatrudnionych pracowników:</a:t>
            </a:r>
          </a:p>
        </p:txBody>
      </p:sp>
      <p:grpSp>
        <p:nvGrpSpPr>
          <p:cNvPr id="25" name="Group 52">
            <a:extLst>
              <a:ext uri="{FF2B5EF4-FFF2-40B4-BE49-F238E27FC236}">
                <a16:creationId xmlns:a16="http://schemas.microsoft.com/office/drawing/2014/main" id="{89803619-B6E1-4BC2-BA7E-68369B3DE986}"/>
              </a:ext>
            </a:extLst>
          </p:cNvPr>
          <p:cNvGrpSpPr/>
          <p:nvPr/>
        </p:nvGrpSpPr>
        <p:grpSpPr>
          <a:xfrm>
            <a:off x="802724" y="1552455"/>
            <a:ext cx="368300" cy="400051"/>
            <a:chOff x="836613" y="1255713"/>
            <a:chExt cx="368300" cy="400051"/>
          </a:xfrm>
          <a:solidFill>
            <a:srgbClr val="008364"/>
          </a:solidFill>
        </p:grpSpPr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85426A07-CE4E-419A-B633-80BECFB48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" y="1558926"/>
              <a:ext cx="163513" cy="96838"/>
            </a:xfrm>
            <a:custGeom>
              <a:avLst/>
              <a:gdLst>
                <a:gd name="T0" fmla="*/ 194 w 234"/>
                <a:gd name="T1" fmla="*/ 28 h 137"/>
                <a:gd name="T2" fmla="*/ 136 w 234"/>
                <a:gd name="T3" fmla="*/ 0 h 137"/>
                <a:gd name="T4" fmla="*/ 108 w 234"/>
                <a:gd name="T5" fmla="*/ 88 h 137"/>
                <a:gd name="T6" fmla="*/ 104 w 234"/>
                <a:gd name="T7" fmla="*/ 100 h 137"/>
                <a:gd name="T8" fmla="*/ 91 w 234"/>
                <a:gd name="T9" fmla="*/ 65 h 137"/>
                <a:gd name="T10" fmla="*/ 84 w 234"/>
                <a:gd name="T11" fmla="*/ 23 h 137"/>
                <a:gd name="T12" fmla="*/ 84 w 234"/>
                <a:gd name="T13" fmla="*/ 23 h 137"/>
                <a:gd name="T14" fmla="*/ 83 w 234"/>
                <a:gd name="T15" fmla="*/ 23 h 137"/>
                <a:gd name="T16" fmla="*/ 83 w 234"/>
                <a:gd name="T17" fmla="*/ 23 h 137"/>
                <a:gd name="T18" fmla="*/ 83 w 234"/>
                <a:gd name="T19" fmla="*/ 23 h 137"/>
                <a:gd name="T20" fmla="*/ 83 w 234"/>
                <a:gd name="T21" fmla="*/ 23 h 137"/>
                <a:gd name="T22" fmla="*/ 83 w 234"/>
                <a:gd name="T23" fmla="*/ 23 h 137"/>
                <a:gd name="T24" fmla="*/ 76 w 234"/>
                <a:gd name="T25" fmla="*/ 65 h 137"/>
                <a:gd name="T26" fmla="*/ 63 w 234"/>
                <a:gd name="T27" fmla="*/ 100 h 137"/>
                <a:gd name="T28" fmla="*/ 59 w 234"/>
                <a:gd name="T29" fmla="*/ 88 h 137"/>
                <a:gd name="T30" fmla="*/ 31 w 234"/>
                <a:gd name="T31" fmla="*/ 0 h 137"/>
                <a:gd name="T32" fmla="*/ 0 w 234"/>
                <a:gd name="T33" fmla="*/ 16 h 137"/>
                <a:gd name="T34" fmla="*/ 25 w 234"/>
                <a:gd name="T35" fmla="*/ 54 h 137"/>
                <a:gd name="T36" fmla="*/ 32 w 234"/>
                <a:gd name="T37" fmla="*/ 125 h 137"/>
                <a:gd name="T38" fmla="*/ 32 w 234"/>
                <a:gd name="T39" fmla="*/ 137 h 137"/>
                <a:gd name="T40" fmla="*/ 32 w 234"/>
                <a:gd name="T41" fmla="*/ 137 h 137"/>
                <a:gd name="T42" fmla="*/ 83 w 234"/>
                <a:gd name="T43" fmla="*/ 137 h 137"/>
                <a:gd name="T44" fmla="*/ 83 w 234"/>
                <a:gd name="T45" fmla="*/ 137 h 137"/>
                <a:gd name="T46" fmla="*/ 232 w 234"/>
                <a:gd name="T47" fmla="*/ 137 h 137"/>
                <a:gd name="T48" fmla="*/ 194 w 234"/>
                <a:gd name="T49" fmla="*/ 2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37">
                  <a:moveTo>
                    <a:pt x="194" y="28"/>
                  </a:moveTo>
                  <a:cubicBezTo>
                    <a:pt x="157" y="14"/>
                    <a:pt x="136" y="0"/>
                    <a:pt x="136" y="0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120" y="25"/>
                    <a:pt x="89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78" y="23"/>
                    <a:pt x="47" y="25"/>
                    <a:pt x="76" y="65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20" y="7"/>
                    <a:pt x="0" y="16"/>
                  </a:cubicBezTo>
                  <a:cubicBezTo>
                    <a:pt x="12" y="26"/>
                    <a:pt x="20" y="38"/>
                    <a:pt x="25" y="54"/>
                  </a:cubicBezTo>
                  <a:cubicBezTo>
                    <a:pt x="31" y="73"/>
                    <a:pt x="31" y="96"/>
                    <a:pt x="32" y="125"/>
                  </a:cubicBezTo>
                  <a:cubicBezTo>
                    <a:pt x="32" y="129"/>
                    <a:pt x="32" y="133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232" y="137"/>
                    <a:pt x="232" y="137"/>
                    <a:pt x="232" y="137"/>
                  </a:cubicBezTo>
                  <a:cubicBezTo>
                    <a:pt x="231" y="75"/>
                    <a:pt x="234" y="43"/>
                    <a:pt x="19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DC97A4E0-4E5C-48BD-A73E-DD4DFFB6F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613" y="1558926"/>
              <a:ext cx="209550" cy="96838"/>
            </a:xfrm>
            <a:custGeom>
              <a:avLst/>
              <a:gdLst>
                <a:gd name="T0" fmla="*/ 261 w 301"/>
                <a:gd name="T1" fmla="*/ 28 h 137"/>
                <a:gd name="T2" fmla="*/ 203 w 301"/>
                <a:gd name="T3" fmla="*/ 0 h 137"/>
                <a:gd name="T4" fmla="*/ 175 w 301"/>
                <a:gd name="T5" fmla="*/ 88 h 137"/>
                <a:gd name="T6" fmla="*/ 171 w 301"/>
                <a:gd name="T7" fmla="*/ 100 h 137"/>
                <a:gd name="T8" fmla="*/ 158 w 301"/>
                <a:gd name="T9" fmla="*/ 65 h 137"/>
                <a:gd name="T10" fmla="*/ 151 w 301"/>
                <a:gd name="T11" fmla="*/ 23 h 137"/>
                <a:gd name="T12" fmla="*/ 151 w 301"/>
                <a:gd name="T13" fmla="*/ 23 h 137"/>
                <a:gd name="T14" fmla="*/ 150 w 301"/>
                <a:gd name="T15" fmla="*/ 23 h 137"/>
                <a:gd name="T16" fmla="*/ 150 w 301"/>
                <a:gd name="T17" fmla="*/ 23 h 137"/>
                <a:gd name="T18" fmla="*/ 150 w 301"/>
                <a:gd name="T19" fmla="*/ 23 h 137"/>
                <a:gd name="T20" fmla="*/ 150 w 301"/>
                <a:gd name="T21" fmla="*/ 23 h 137"/>
                <a:gd name="T22" fmla="*/ 150 w 301"/>
                <a:gd name="T23" fmla="*/ 23 h 137"/>
                <a:gd name="T24" fmla="*/ 143 w 301"/>
                <a:gd name="T25" fmla="*/ 65 h 137"/>
                <a:gd name="T26" fmla="*/ 130 w 301"/>
                <a:gd name="T27" fmla="*/ 100 h 137"/>
                <a:gd name="T28" fmla="*/ 126 w 301"/>
                <a:gd name="T29" fmla="*/ 88 h 137"/>
                <a:gd name="T30" fmla="*/ 98 w 301"/>
                <a:gd name="T31" fmla="*/ 0 h 137"/>
                <a:gd name="T32" fmla="*/ 40 w 301"/>
                <a:gd name="T33" fmla="*/ 28 h 137"/>
                <a:gd name="T34" fmla="*/ 2 w 301"/>
                <a:gd name="T35" fmla="*/ 137 h 137"/>
                <a:gd name="T36" fmla="*/ 150 w 301"/>
                <a:gd name="T37" fmla="*/ 137 h 137"/>
                <a:gd name="T38" fmla="*/ 151 w 301"/>
                <a:gd name="T39" fmla="*/ 137 h 137"/>
                <a:gd name="T40" fmla="*/ 299 w 301"/>
                <a:gd name="T41" fmla="*/ 137 h 137"/>
                <a:gd name="T42" fmla="*/ 261 w 301"/>
                <a:gd name="T43" fmla="*/ 2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1" h="137">
                  <a:moveTo>
                    <a:pt x="261" y="28"/>
                  </a:moveTo>
                  <a:cubicBezTo>
                    <a:pt x="224" y="14"/>
                    <a:pt x="203" y="0"/>
                    <a:pt x="203" y="0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1" y="100"/>
                    <a:pt x="171" y="100"/>
                    <a:pt x="171" y="100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87" y="25"/>
                    <a:pt x="156" y="23"/>
                    <a:pt x="151" y="23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45" y="23"/>
                    <a:pt x="114" y="25"/>
                    <a:pt x="143" y="65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76" y="14"/>
                    <a:pt x="40" y="28"/>
                  </a:cubicBezTo>
                  <a:cubicBezTo>
                    <a:pt x="0" y="43"/>
                    <a:pt x="3" y="75"/>
                    <a:pt x="2" y="137"/>
                  </a:cubicBezTo>
                  <a:cubicBezTo>
                    <a:pt x="150" y="137"/>
                    <a:pt x="150" y="137"/>
                    <a:pt x="150" y="137"/>
                  </a:cubicBezTo>
                  <a:cubicBezTo>
                    <a:pt x="151" y="137"/>
                    <a:pt x="151" y="137"/>
                    <a:pt x="151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8" y="75"/>
                    <a:pt x="301" y="43"/>
                    <a:pt x="261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val 16">
              <a:extLst>
                <a:ext uri="{FF2B5EF4-FFF2-40B4-BE49-F238E27FC236}">
                  <a16:creationId xmlns:a16="http://schemas.microsoft.com/office/drawing/2014/main" id="{E3FF6305-5D9E-4646-B4F9-554DC7E9F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175" y="1447801"/>
              <a:ext cx="98425" cy="10795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val 17">
              <a:extLst>
                <a:ext uri="{FF2B5EF4-FFF2-40B4-BE49-F238E27FC236}">
                  <a16:creationId xmlns:a16="http://schemas.microsoft.com/office/drawing/2014/main" id="{8124C592-98D0-4825-B9C7-1C202F47C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925" y="1447801"/>
              <a:ext cx="96838" cy="10795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A9FC9AD3-3A02-45A4-B6CF-46508B71C4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925" y="1255713"/>
              <a:ext cx="184150" cy="184150"/>
            </a:xfrm>
            <a:custGeom>
              <a:avLst/>
              <a:gdLst>
                <a:gd name="T0" fmla="*/ 256 w 263"/>
                <a:gd name="T1" fmla="*/ 101 h 262"/>
                <a:gd name="T2" fmla="*/ 236 w 263"/>
                <a:gd name="T3" fmla="*/ 97 h 262"/>
                <a:gd name="T4" fmla="*/ 230 w 263"/>
                <a:gd name="T5" fmla="*/ 81 h 262"/>
                <a:gd name="T6" fmla="*/ 241 w 263"/>
                <a:gd name="T7" fmla="*/ 64 h 262"/>
                <a:gd name="T8" fmla="*/ 240 w 263"/>
                <a:gd name="T9" fmla="*/ 54 h 262"/>
                <a:gd name="T10" fmla="*/ 208 w 263"/>
                <a:gd name="T11" fmla="*/ 23 h 262"/>
                <a:gd name="T12" fmla="*/ 199 w 263"/>
                <a:gd name="T13" fmla="*/ 22 h 262"/>
                <a:gd name="T14" fmla="*/ 181 w 263"/>
                <a:gd name="T15" fmla="*/ 33 h 262"/>
                <a:gd name="T16" fmla="*/ 166 w 263"/>
                <a:gd name="T17" fmla="*/ 26 h 262"/>
                <a:gd name="T18" fmla="*/ 161 w 263"/>
                <a:gd name="T19" fmla="*/ 6 h 262"/>
                <a:gd name="T20" fmla="*/ 154 w 263"/>
                <a:gd name="T21" fmla="*/ 0 h 262"/>
                <a:gd name="T22" fmla="*/ 109 w 263"/>
                <a:gd name="T23" fmla="*/ 0 h 262"/>
                <a:gd name="T24" fmla="*/ 102 w 263"/>
                <a:gd name="T25" fmla="*/ 6 h 262"/>
                <a:gd name="T26" fmla="*/ 97 w 263"/>
                <a:gd name="T27" fmla="*/ 26 h 262"/>
                <a:gd name="T28" fmla="*/ 81 w 263"/>
                <a:gd name="T29" fmla="*/ 33 h 262"/>
                <a:gd name="T30" fmla="*/ 64 w 263"/>
                <a:gd name="T31" fmla="*/ 22 h 262"/>
                <a:gd name="T32" fmla="*/ 54 w 263"/>
                <a:gd name="T33" fmla="*/ 23 h 262"/>
                <a:gd name="T34" fmla="*/ 23 w 263"/>
                <a:gd name="T35" fmla="*/ 54 h 262"/>
                <a:gd name="T36" fmla="*/ 22 w 263"/>
                <a:gd name="T37" fmla="*/ 64 h 262"/>
                <a:gd name="T38" fmla="*/ 33 w 263"/>
                <a:gd name="T39" fmla="*/ 81 h 262"/>
                <a:gd name="T40" fmla="*/ 27 w 263"/>
                <a:gd name="T41" fmla="*/ 97 h 262"/>
                <a:gd name="T42" fmla="*/ 6 w 263"/>
                <a:gd name="T43" fmla="*/ 101 h 262"/>
                <a:gd name="T44" fmla="*/ 0 w 263"/>
                <a:gd name="T45" fmla="*/ 109 h 262"/>
                <a:gd name="T46" fmla="*/ 0 w 263"/>
                <a:gd name="T47" fmla="*/ 153 h 262"/>
                <a:gd name="T48" fmla="*/ 6 w 263"/>
                <a:gd name="T49" fmla="*/ 161 h 262"/>
                <a:gd name="T50" fmla="*/ 27 w 263"/>
                <a:gd name="T51" fmla="*/ 165 h 262"/>
                <a:gd name="T52" fmla="*/ 33 w 263"/>
                <a:gd name="T53" fmla="*/ 181 h 262"/>
                <a:gd name="T54" fmla="*/ 22 w 263"/>
                <a:gd name="T55" fmla="*/ 198 h 262"/>
                <a:gd name="T56" fmla="*/ 23 w 263"/>
                <a:gd name="T57" fmla="*/ 208 h 262"/>
                <a:gd name="T58" fmla="*/ 54 w 263"/>
                <a:gd name="T59" fmla="*/ 239 h 262"/>
                <a:gd name="T60" fmla="*/ 64 w 263"/>
                <a:gd name="T61" fmla="*/ 240 h 262"/>
                <a:gd name="T62" fmla="*/ 81 w 263"/>
                <a:gd name="T63" fmla="*/ 229 h 262"/>
                <a:gd name="T64" fmla="*/ 97 w 263"/>
                <a:gd name="T65" fmla="*/ 236 h 262"/>
                <a:gd name="T66" fmla="*/ 102 w 263"/>
                <a:gd name="T67" fmla="*/ 256 h 262"/>
                <a:gd name="T68" fmla="*/ 109 w 263"/>
                <a:gd name="T69" fmla="*/ 262 h 262"/>
                <a:gd name="T70" fmla="*/ 154 w 263"/>
                <a:gd name="T71" fmla="*/ 262 h 262"/>
                <a:gd name="T72" fmla="*/ 161 w 263"/>
                <a:gd name="T73" fmla="*/ 256 h 262"/>
                <a:gd name="T74" fmla="*/ 166 w 263"/>
                <a:gd name="T75" fmla="*/ 236 h 262"/>
                <a:gd name="T76" fmla="*/ 181 w 263"/>
                <a:gd name="T77" fmla="*/ 229 h 262"/>
                <a:gd name="T78" fmla="*/ 199 w 263"/>
                <a:gd name="T79" fmla="*/ 240 h 262"/>
                <a:gd name="T80" fmla="*/ 208 w 263"/>
                <a:gd name="T81" fmla="*/ 239 h 262"/>
                <a:gd name="T82" fmla="*/ 240 w 263"/>
                <a:gd name="T83" fmla="*/ 208 h 262"/>
                <a:gd name="T84" fmla="*/ 241 w 263"/>
                <a:gd name="T85" fmla="*/ 198 h 262"/>
                <a:gd name="T86" fmla="*/ 230 w 263"/>
                <a:gd name="T87" fmla="*/ 181 h 262"/>
                <a:gd name="T88" fmla="*/ 236 w 263"/>
                <a:gd name="T89" fmla="*/ 165 h 262"/>
                <a:gd name="T90" fmla="*/ 256 w 263"/>
                <a:gd name="T91" fmla="*/ 161 h 262"/>
                <a:gd name="T92" fmla="*/ 263 w 263"/>
                <a:gd name="T93" fmla="*/ 153 h 262"/>
                <a:gd name="T94" fmla="*/ 263 w 263"/>
                <a:gd name="T95" fmla="*/ 109 h 262"/>
                <a:gd name="T96" fmla="*/ 256 w 263"/>
                <a:gd name="T97" fmla="*/ 101 h 262"/>
                <a:gd name="T98" fmla="*/ 178 w 263"/>
                <a:gd name="T99" fmla="*/ 131 h 262"/>
                <a:gd name="T100" fmla="*/ 131 w 263"/>
                <a:gd name="T101" fmla="*/ 178 h 262"/>
                <a:gd name="T102" fmla="*/ 84 w 263"/>
                <a:gd name="T103" fmla="*/ 131 h 262"/>
                <a:gd name="T104" fmla="*/ 131 w 263"/>
                <a:gd name="T105" fmla="*/ 84 h 262"/>
                <a:gd name="T106" fmla="*/ 178 w 263"/>
                <a:gd name="T107" fmla="*/ 13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262">
                  <a:moveTo>
                    <a:pt x="256" y="101"/>
                  </a:moveTo>
                  <a:cubicBezTo>
                    <a:pt x="236" y="97"/>
                    <a:pt x="236" y="97"/>
                    <a:pt x="236" y="97"/>
                  </a:cubicBezTo>
                  <a:cubicBezTo>
                    <a:pt x="234" y="91"/>
                    <a:pt x="232" y="86"/>
                    <a:pt x="230" y="81"/>
                  </a:cubicBezTo>
                  <a:cubicBezTo>
                    <a:pt x="241" y="64"/>
                    <a:pt x="241" y="64"/>
                    <a:pt x="241" y="64"/>
                  </a:cubicBezTo>
                  <a:cubicBezTo>
                    <a:pt x="243" y="61"/>
                    <a:pt x="242" y="57"/>
                    <a:pt x="240" y="54"/>
                  </a:cubicBezTo>
                  <a:cubicBezTo>
                    <a:pt x="208" y="23"/>
                    <a:pt x="208" y="23"/>
                    <a:pt x="208" y="23"/>
                  </a:cubicBezTo>
                  <a:cubicBezTo>
                    <a:pt x="206" y="20"/>
                    <a:pt x="202" y="20"/>
                    <a:pt x="199" y="22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176" y="30"/>
                    <a:pt x="171" y="28"/>
                    <a:pt x="166" y="26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0" y="2"/>
                    <a:pt x="157" y="0"/>
                    <a:pt x="154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5" y="0"/>
                    <a:pt x="102" y="2"/>
                    <a:pt x="102" y="6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2" y="28"/>
                    <a:pt x="87" y="30"/>
                    <a:pt x="81" y="33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1" y="20"/>
                    <a:pt x="57" y="20"/>
                    <a:pt x="54" y="2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0" y="57"/>
                    <a:pt x="20" y="61"/>
                    <a:pt x="22" y="64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0" y="86"/>
                    <a:pt x="28" y="91"/>
                    <a:pt x="27" y="97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3" y="102"/>
                    <a:pt x="0" y="105"/>
                    <a:pt x="0" y="109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7"/>
                    <a:pt x="3" y="160"/>
                    <a:pt x="6" y="161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8" y="171"/>
                    <a:pt x="30" y="176"/>
                    <a:pt x="33" y="181"/>
                  </a:cubicBezTo>
                  <a:cubicBezTo>
                    <a:pt x="22" y="198"/>
                    <a:pt x="22" y="198"/>
                    <a:pt x="22" y="198"/>
                  </a:cubicBezTo>
                  <a:cubicBezTo>
                    <a:pt x="20" y="201"/>
                    <a:pt x="20" y="205"/>
                    <a:pt x="23" y="208"/>
                  </a:cubicBezTo>
                  <a:cubicBezTo>
                    <a:pt x="54" y="239"/>
                    <a:pt x="54" y="239"/>
                    <a:pt x="54" y="239"/>
                  </a:cubicBezTo>
                  <a:cubicBezTo>
                    <a:pt x="57" y="242"/>
                    <a:pt x="61" y="242"/>
                    <a:pt x="64" y="240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7" y="232"/>
                    <a:pt x="92" y="234"/>
                    <a:pt x="97" y="236"/>
                  </a:cubicBezTo>
                  <a:cubicBezTo>
                    <a:pt x="102" y="256"/>
                    <a:pt x="102" y="256"/>
                    <a:pt x="102" y="256"/>
                  </a:cubicBezTo>
                  <a:cubicBezTo>
                    <a:pt x="102" y="260"/>
                    <a:pt x="105" y="262"/>
                    <a:pt x="109" y="262"/>
                  </a:cubicBezTo>
                  <a:cubicBezTo>
                    <a:pt x="154" y="262"/>
                    <a:pt x="154" y="262"/>
                    <a:pt x="154" y="262"/>
                  </a:cubicBezTo>
                  <a:cubicBezTo>
                    <a:pt x="157" y="262"/>
                    <a:pt x="160" y="260"/>
                    <a:pt x="161" y="256"/>
                  </a:cubicBezTo>
                  <a:cubicBezTo>
                    <a:pt x="166" y="236"/>
                    <a:pt x="166" y="236"/>
                    <a:pt x="166" y="236"/>
                  </a:cubicBezTo>
                  <a:cubicBezTo>
                    <a:pt x="171" y="234"/>
                    <a:pt x="176" y="232"/>
                    <a:pt x="181" y="229"/>
                  </a:cubicBezTo>
                  <a:cubicBezTo>
                    <a:pt x="199" y="240"/>
                    <a:pt x="199" y="240"/>
                    <a:pt x="199" y="240"/>
                  </a:cubicBezTo>
                  <a:cubicBezTo>
                    <a:pt x="202" y="242"/>
                    <a:pt x="206" y="242"/>
                    <a:pt x="208" y="239"/>
                  </a:cubicBezTo>
                  <a:cubicBezTo>
                    <a:pt x="240" y="208"/>
                    <a:pt x="240" y="208"/>
                    <a:pt x="240" y="208"/>
                  </a:cubicBezTo>
                  <a:cubicBezTo>
                    <a:pt x="242" y="205"/>
                    <a:pt x="243" y="201"/>
                    <a:pt x="241" y="198"/>
                  </a:cubicBezTo>
                  <a:cubicBezTo>
                    <a:pt x="230" y="181"/>
                    <a:pt x="230" y="181"/>
                    <a:pt x="230" y="181"/>
                  </a:cubicBezTo>
                  <a:cubicBezTo>
                    <a:pt x="232" y="176"/>
                    <a:pt x="234" y="171"/>
                    <a:pt x="236" y="165"/>
                  </a:cubicBezTo>
                  <a:cubicBezTo>
                    <a:pt x="256" y="161"/>
                    <a:pt x="256" y="161"/>
                    <a:pt x="256" y="161"/>
                  </a:cubicBezTo>
                  <a:cubicBezTo>
                    <a:pt x="260" y="160"/>
                    <a:pt x="263" y="157"/>
                    <a:pt x="263" y="153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3" y="105"/>
                    <a:pt x="260" y="102"/>
                    <a:pt x="256" y="101"/>
                  </a:cubicBezTo>
                  <a:close/>
                  <a:moveTo>
                    <a:pt x="178" y="131"/>
                  </a:moveTo>
                  <a:cubicBezTo>
                    <a:pt x="178" y="157"/>
                    <a:pt x="157" y="178"/>
                    <a:pt x="131" y="178"/>
                  </a:cubicBezTo>
                  <a:cubicBezTo>
                    <a:pt x="105" y="178"/>
                    <a:pt x="84" y="157"/>
                    <a:pt x="84" y="131"/>
                  </a:cubicBezTo>
                  <a:cubicBezTo>
                    <a:pt x="84" y="105"/>
                    <a:pt x="105" y="84"/>
                    <a:pt x="131" y="84"/>
                  </a:cubicBezTo>
                  <a:cubicBezTo>
                    <a:pt x="157" y="84"/>
                    <a:pt x="178" y="105"/>
                    <a:pt x="178" y="1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Prostokąt 4"/>
          <p:cNvSpPr/>
          <p:nvPr/>
        </p:nvSpPr>
        <p:spPr>
          <a:xfrm>
            <a:off x="733943" y="2418455"/>
            <a:ext cx="10920056" cy="322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Przygotuj informację o liczbie zatrudnionych pracowników: 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SzPts val="1000"/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potrzeby ustalenia statusu przedsiębiorcy (MŚP) na dzień 31 grudnia 2019 r., a w przypadku braku jakiegokolwiek pracownika na dzień 31 lipca 2020 r.</a:t>
            </a:r>
            <a:b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Przez pracownika rozumie się osobę zatrudnioną wyłącznie na podstawie umowy o pracę w przeliczeniu na pełne etaty z wyłączeniem pracowników przebywających na urlopach macierzyńskich, ojcowskich, rodzicielskich, wychowawczych lub zatrudnionych w celu przygotowania zawodowego,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SzPts val="1000"/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potrzeby wyliczenia kwoty subwencji finansowej na dzień 30 września 2020 r.</a:t>
            </a:r>
            <a:b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 pracownika uważa się osobę fizyczną, która była zgłoszona przez przedsiębiorcę do ubezpieczenia społecznego w przeliczeniu na pełny wymiar czasu pracy lub osobę współpracującą z przedsiębiorcą, niezależnie od formy prawnej tej współpracy (np. umowy cywilnoprawne) oraz na którą przedsiębiorca odprowadza składki na ubezpieczenie społeczne. Wlicza się także osoby np. na urlopach wychowawczych, macierzyńskich, ojcowskich.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91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861DD65-20D1-4213-987B-3458D466C6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5"/>
          <a:stretch/>
        </p:blipFill>
        <p:spPr>
          <a:xfrm>
            <a:off x="609599" y="3551489"/>
            <a:ext cx="4749288" cy="25729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FB3E9F77-9C33-43DD-8D1F-4D393C3914B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985721"/>
            <a:ext cx="4749288" cy="237889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1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5189" y="1413522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833115" y="1413522"/>
            <a:ext cx="3884546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złożyć Wniosek o Subwencję Tarcza 2.0 lub sprawdzić status Wniosku należy w menu bocznym wybrać przycisk „Tarcza Antykryzysowa”.</a:t>
            </a:r>
          </a:p>
        </p:txBody>
      </p:sp>
      <p:cxnSp>
        <p:nvCxnSpPr>
          <p:cNvPr id="6" name="Łącznik łamany 5"/>
          <p:cNvCxnSpPr>
            <a:cxnSpLocks/>
          </p:cNvCxnSpPr>
          <p:nvPr/>
        </p:nvCxnSpPr>
        <p:spPr>
          <a:xfrm rot="10800000" flipV="1">
            <a:off x="1513115" y="1873986"/>
            <a:ext cx="5243737" cy="1228441"/>
          </a:xfrm>
          <a:prstGeom prst="bentConnector3">
            <a:avLst>
              <a:gd name="adj1" fmla="val 18795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5189" y="3762642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805064" y="3835600"/>
            <a:ext cx="3993404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złożenia Wniosku o Subwencję Tarcza 2.0 wybierz opcję „Tarcza Finansowa PFR 2.0”.</a:t>
            </a:r>
          </a:p>
        </p:txBody>
      </p:sp>
      <p:cxnSp>
        <p:nvCxnSpPr>
          <p:cNvPr id="34" name="Łącznik łamany 33"/>
          <p:cNvCxnSpPr>
            <a:cxnSpLocks/>
          </p:cNvCxnSpPr>
          <p:nvPr/>
        </p:nvCxnSpPr>
        <p:spPr>
          <a:xfrm rot="10800000">
            <a:off x="4771193" y="3969059"/>
            <a:ext cx="1854197" cy="354110"/>
          </a:xfrm>
          <a:prstGeom prst="bentConnector3">
            <a:avLst>
              <a:gd name="adj1" fmla="val 45674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3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5EC741E-6487-4B53-988E-7C005ED40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9" y="1329199"/>
            <a:ext cx="5638020" cy="40152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1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5189" y="1413522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5189" y="3762642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756851" y="3825722"/>
            <a:ext cx="399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złożyć wniosek o subwencję wybierz przycisk „Dalej”</a:t>
            </a:r>
          </a:p>
          <a:p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793298" y="3190072"/>
            <a:ext cx="3920510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sprawdzenia statusu Wniosku o Subwencję Tarcza 2.0 wybierz zakładkę „Złożone wnioski”.</a:t>
            </a:r>
          </a:p>
        </p:txBody>
      </p:sp>
      <p:cxnSp>
        <p:nvCxnSpPr>
          <p:cNvPr id="6" name="Łącznik łamany 5"/>
          <p:cNvCxnSpPr>
            <a:cxnSpLocks/>
          </p:cNvCxnSpPr>
          <p:nvPr/>
        </p:nvCxnSpPr>
        <p:spPr>
          <a:xfrm rot="10800000">
            <a:off x="2842786" y="1749912"/>
            <a:ext cx="3735731" cy="1622649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łamany 25"/>
          <p:cNvCxnSpPr>
            <a:cxnSpLocks/>
          </p:cNvCxnSpPr>
          <p:nvPr/>
        </p:nvCxnSpPr>
        <p:spPr>
          <a:xfrm rot="10800000">
            <a:off x="2149646" y="1669839"/>
            <a:ext cx="4428870" cy="165870"/>
          </a:xfrm>
          <a:prstGeom prst="bentConnector3">
            <a:avLst>
              <a:gd name="adj1" fmla="val 39166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6756851" y="1378813"/>
            <a:ext cx="3668486" cy="670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złożenia Wniosku o Subwencję Tarcza 2.0 wybierz zakładkę „Nowy wniosek” i wypełnij dane we wskazanych polach.</a:t>
            </a:r>
          </a:p>
        </p:txBody>
      </p:sp>
      <p:cxnSp>
        <p:nvCxnSpPr>
          <p:cNvPr id="34" name="Łącznik łamany 33"/>
          <p:cNvCxnSpPr>
            <a:cxnSpLocks/>
          </p:cNvCxnSpPr>
          <p:nvPr/>
        </p:nvCxnSpPr>
        <p:spPr>
          <a:xfrm rot="10800000" flipV="1">
            <a:off x="5839796" y="4366601"/>
            <a:ext cx="738720" cy="688260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6793298" y="4155668"/>
            <a:ext cx="3443073" cy="670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„Dalej” zostaniesz przekierowany na Wniosek o Subwencję Tarcza 2.0.</a:t>
            </a: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  <p:sp>
        <p:nvSpPr>
          <p:cNvPr id="29" name="Prostokąt 28">
            <a:extLst>
              <a:ext uri="{FF2B5EF4-FFF2-40B4-BE49-F238E27FC236}">
                <a16:creationId xmlns:a16="http://schemas.microsoft.com/office/drawing/2014/main" id="{74F8A8A9-1688-419F-AAEE-F92DC3617CB4}"/>
              </a:ext>
            </a:extLst>
          </p:cNvPr>
          <p:cNvSpPr/>
          <p:nvPr/>
        </p:nvSpPr>
        <p:spPr>
          <a:xfrm>
            <a:off x="6756851" y="2062863"/>
            <a:ext cx="39934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Wybrany rachunek musi być firmowym rachunkiem rozliczeniowym prowadzonym w PLN. Nie może to być rachunek techniczny, VAT, walutowy, czy rachunek oszczędnościowo rozliczeniowy.</a:t>
            </a:r>
          </a:p>
        </p:txBody>
      </p:sp>
    </p:spTree>
    <p:extLst>
      <p:ext uri="{BB962C8B-B14F-4D97-AF65-F5344CB8AC3E}">
        <p14:creationId xmlns:p14="http://schemas.microsoft.com/office/powerpoint/2010/main" val="2857865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26" y="1100149"/>
            <a:ext cx="4406400" cy="548983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1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5189" y="1413522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756851" y="1596933"/>
            <a:ext cx="39205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tych linków zostaniesz przekierowany na stronę www PFR, gdzie pobierzesz wzór Pełnomocnictwa oraz sprawdzisz listę kodów PKD, które kwalifikowane są w ramach Tarczy 2.0.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tych trzech datach musisz mieć przynajmniej jeden ze wskazanych kodów: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 grudnia 2019, 1 listopada 2020 r. , dzień złożenia wniosku. </a:t>
            </a: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musi to być ten sam kod oraz nie musi to być kod główny.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2413591" y="1717511"/>
            <a:ext cx="1371600" cy="147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6" name="Łącznik łamany 25"/>
          <p:cNvCxnSpPr/>
          <p:nvPr/>
        </p:nvCxnSpPr>
        <p:spPr>
          <a:xfrm rot="10800000" flipV="1">
            <a:off x="3324140" y="1987755"/>
            <a:ext cx="3186883" cy="671616"/>
          </a:xfrm>
          <a:prstGeom prst="bentConnector3">
            <a:avLst>
              <a:gd name="adj1" fmla="val 5000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łamany 5"/>
          <p:cNvCxnSpPr/>
          <p:nvPr/>
        </p:nvCxnSpPr>
        <p:spPr>
          <a:xfrm rot="10800000" flipV="1">
            <a:off x="4696612" y="2762949"/>
            <a:ext cx="1882207" cy="362215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łamany 38"/>
          <p:cNvCxnSpPr/>
          <p:nvPr/>
        </p:nvCxnSpPr>
        <p:spPr>
          <a:xfrm rot="10800000" flipV="1">
            <a:off x="5465136" y="5687937"/>
            <a:ext cx="1045885" cy="784772"/>
          </a:xfrm>
          <a:prstGeom prst="bentConnector3">
            <a:avLst>
              <a:gd name="adj1" fmla="val 5000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6578819" y="5549982"/>
            <a:ext cx="6096000" cy="2759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„Dalej” zostaniesz przekierowany na kolejny ekran</a:t>
            </a: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23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90" y="967682"/>
            <a:ext cx="4406400" cy="325149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1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27156" y="1342724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616227" y="1415647"/>
            <a:ext cx="39205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DANE FIRMY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2209827" y="1798827"/>
            <a:ext cx="1800000" cy="14708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6" name="Łącznik łamany 25"/>
          <p:cNvCxnSpPr/>
          <p:nvPr/>
        </p:nvCxnSpPr>
        <p:spPr>
          <a:xfrm rot="10800000" flipV="1">
            <a:off x="4894288" y="1928735"/>
            <a:ext cx="1624530" cy="812825"/>
          </a:xfrm>
          <a:prstGeom prst="bentConnector3">
            <a:avLst>
              <a:gd name="adj1" fmla="val 5000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łamany 5"/>
          <p:cNvCxnSpPr/>
          <p:nvPr/>
        </p:nvCxnSpPr>
        <p:spPr>
          <a:xfrm rot="10800000" flipV="1">
            <a:off x="2258532" y="2384947"/>
            <a:ext cx="4260286" cy="738748"/>
          </a:xfrm>
          <a:prstGeom prst="bentConnector3">
            <a:avLst>
              <a:gd name="adj1" fmla="val 7345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6616227" y="1664995"/>
            <a:ext cx="4608543" cy="971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wypełnić pola, dla których nie nastąpiło automatyczne zaczytanie danych.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ikonki znaku zapytania „?” wyświetlą się podpowiedzi w zakresie wymaganych danych w ramach danego pola.</a:t>
            </a:r>
          </a:p>
        </p:txBody>
      </p:sp>
      <p:sp>
        <p:nvSpPr>
          <p:cNvPr id="29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525079" y="4326597"/>
            <a:ext cx="10554382" cy="1780987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endParaRPr lang="en-IN" b="1" dirty="0">
              <a:solidFill>
                <a:srgbClr val="F379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0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880485" y="4727681"/>
            <a:ext cx="370420" cy="369080"/>
            <a:chOff x="823913" y="2190750"/>
            <a:chExt cx="438150" cy="436563"/>
          </a:xfrm>
          <a:solidFill>
            <a:srgbClr val="008364"/>
          </a:solidFill>
        </p:grpSpPr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Prostokąt 10"/>
          <p:cNvSpPr/>
          <p:nvPr/>
        </p:nvSpPr>
        <p:spPr>
          <a:xfrm>
            <a:off x="1347504" y="4462874"/>
            <a:ext cx="9744036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polu Kategoria przedsiębiorcy należy wybrać:</a:t>
            </a:r>
          </a:p>
          <a:p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pl-PL" sz="1200" dirty="0" err="1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Mikroprzedsiębiorca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jeżeli zatrudnienie w firmie na dzień 31.12.2019 r., a w przypadku braku jakiegokolwiek pracownika na tę datę - na dzień 31 lipca 2020 r., nie przekraczało 9 pracowników (z wyłączeniem właściciela/i), a roczny obrót lub suma bilansowa nie przekracza 2 mln euro;</a:t>
            </a:r>
          </a:p>
          <a:p>
            <a:pPr lvl="0"/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Mały lub średni przedsiębiorca – jeżeli zatrudnienie w firmie na dzień 31 grudnia 2019 r., a w przypadku braku jakiegokolwiek pracownika na tę datę - na dzień 31 lipca 2020 r., nie przekraczało 249 pracowników (z wyłączeniem właściciela/i), a roczny obrót nie przekracza 50 mln EUR lub suma bilansowa nie przekracza 43 mln EUR.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2189693" y="2067356"/>
            <a:ext cx="1800000" cy="14708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/>
          <p:cNvSpPr/>
          <p:nvPr/>
        </p:nvSpPr>
        <p:spPr>
          <a:xfrm>
            <a:off x="2262627" y="2415486"/>
            <a:ext cx="1800000" cy="14708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276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03A79"/>
      </a:accent1>
      <a:accent2>
        <a:srgbClr val="68C5B3"/>
      </a:accent2>
      <a:accent3>
        <a:srgbClr val="F3793C"/>
      </a:accent3>
      <a:accent4>
        <a:srgbClr val="E0466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3519</Words>
  <Application>Microsoft Office PowerPoint</Application>
  <PresentationFormat>Panoramiczny</PresentationFormat>
  <Paragraphs>237</Paragraphs>
  <Slides>29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5" baseType="lpstr">
      <vt:lpstr>Arial</vt:lpstr>
      <vt:lpstr>Calibri</vt:lpstr>
      <vt:lpstr>Open Sans</vt:lpstr>
      <vt:lpstr>Symbol</vt:lpstr>
      <vt:lpstr>Wingdings</vt:lpstr>
      <vt:lpstr>Office Theme</vt:lpstr>
      <vt:lpstr>Prezentacja programu PowerPoint</vt:lpstr>
      <vt:lpstr>Przed wnioskiem:</vt:lpstr>
      <vt:lpstr>Zanim złożysz wniosek:</vt:lpstr>
      <vt:lpstr>Zanim złożysz wniosek:</vt:lpstr>
      <vt:lpstr>Zanim złożysz wniosek: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Derkowski</dc:creator>
  <cp:lastModifiedBy>Marcin Błędos</cp:lastModifiedBy>
  <cp:revision>161</cp:revision>
  <dcterms:created xsi:type="dcterms:W3CDTF">2021-01-14T09:22:23Z</dcterms:created>
  <dcterms:modified xsi:type="dcterms:W3CDTF">2021-01-19T07:48:21Z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PSKATEGORIA">
    <vt:lpwstr>Ogolnodostepny</vt:lpwstr>
  </property>
  <property fmtid="{D5CDD505-2E9C-101B-9397-08002B2CF9AE}" pid="3" name="BPSClassifiedBy">
    <vt:lpwstr>BANK\michal.derkowski;Michał Derkowski</vt:lpwstr>
  </property>
  <property fmtid="{D5CDD505-2E9C-101B-9397-08002B2CF9AE}" pid="4" name="BPSClassificationDate">
    <vt:lpwstr>2021-01-14T10:23:22.9452595+01:00</vt:lpwstr>
  </property>
  <property fmtid="{D5CDD505-2E9C-101B-9397-08002B2CF9AE}" pid="5" name="BPSClassifiedBySID">
    <vt:lpwstr>BANK\S-1-5-21-2235066060-4034229115-1914166231-55116</vt:lpwstr>
  </property>
  <property fmtid="{D5CDD505-2E9C-101B-9397-08002B2CF9AE}" pid="6" name="BPSGRNItemId">
    <vt:lpwstr>GRN-1baa7a9a-0126-4a6e-8668-e73034d6217d</vt:lpwstr>
  </property>
  <property fmtid="{D5CDD505-2E9C-101B-9397-08002B2CF9AE}" pid="7" name="BPSHash">
    <vt:lpwstr>GvkhTKu36cvSCI49TB7pPlXLqZpWJVNidcHrsDR5Zfs=</vt:lpwstr>
  </property>
  <property fmtid="{D5CDD505-2E9C-101B-9397-08002B2CF9AE}" pid="8" name="BPSRefresh">
    <vt:lpwstr>False</vt:lpwstr>
  </property>
</Properties>
</file>