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93C"/>
    <a:srgbClr val="FCFCFC"/>
    <a:srgbClr val="3F5E89"/>
    <a:srgbClr val="008364"/>
    <a:srgbClr val="CAD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office-business-colleagues-meeting-120964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>
                <a:hlinkClick r:id="rId3"/>
              </a:rPr>
              <a:t>https://pixabay.com/photos/office-business-colleagues-meeting-1209640/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25985-050D-4343-B05B-BCAB71FE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888609"/>
            <a:ext cx="10972482" cy="44361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frsa.pl/tarcza-finansowa-pfr/tarcza-finansowa-pfr-20.html#mmsp" TargetMode="External"/><Relationship Id="rId4" Type="http://schemas.openxmlformats.org/officeDocument/2006/relationships/hyperlink" Target="https://pfrsa.pl/tarcza-finansowa-pf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862491"/>
            <a:ext cx="8534401" cy="49332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SKŁADANIE WNIOSKU </a:t>
            </a:r>
          </a:p>
          <a:p>
            <a:r>
              <a:rPr lang="pl-PL" sz="4000" b="1" dirty="0"/>
              <a:t>O SUBWENCJĘ PFR </a:t>
            </a:r>
          </a:p>
          <a:p>
            <a:r>
              <a:rPr lang="pl-PL" sz="4000" b="1" dirty="0"/>
              <a:t>TARCZA 2.0 </a:t>
            </a:r>
          </a:p>
          <a:p>
            <a:r>
              <a:rPr lang="pl-PL" sz="4000" b="1" dirty="0"/>
              <a:t>DLA MIKROFIRM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3657598" y="4844143"/>
            <a:ext cx="8534402" cy="78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84" y="5014808"/>
            <a:ext cx="1795534" cy="5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8814" y="134107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797444" y="1645061"/>
            <a:ext cx="5411970" cy="924652"/>
          </a:xfrm>
          <a:prstGeom prst="bentConnector3">
            <a:avLst>
              <a:gd name="adj1" fmla="val 128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60476" y="1637569"/>
            <a:ext cx="497335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 przy tym oświadczeniu.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opcji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pojawi się kolejny ekran.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9488"/>
            <a:ext cx="4406400" cy="9543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4120"/>
            <a:ext cx="4406400" cy="21482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 rot="10800000" flipV="1">
            <a:off x="797444" y="4518836"/>
            <a:ext cx="5298556" cy="802029"/>
          </a:xfrm>
          <a:prstGeom prst="bentConnector3">
            <a:avLst>
              <a:gd name="adj1" fmla="val 110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16460" y="4270582"/>
            <a:ext cx="434752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tego oświadczenia, aby móc przejść dalej. </a:t>
            </a:r>
          </a:p>
        </p:txBody>
      </p:sp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1341072"/>
            <a:ext cx="4406400" cy="274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5305647" y="1973540"/>
            <a:ext cx="1308998" cy="6324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16460" y="1558043"/>
            <a:ext cx="4973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10800000" flipV="1">
            <a:off x="4476307" y="3168502"/>
            <a:ext cx="2138338" cy="297714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14558" y="2961362"/>
            <a:ext cx="47219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pole jest obowiązkowe i będzie wykorzystywane przez PFR do wszelkiej komunikacji z Beneficjentem.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8947170" y="3343282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53385" y="4939075"/>
            <a:ext cx="293104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845198" y="4451506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>
            <a:off x="5195148" y="3910062"/>
            <a:ext cx="1499347" cy="7001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5400000" flipH="1" flipV="1">
            <a:off x="426149" y="4619937"/>
            <a:ext cx="903767" cy="15070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80" y="3565421"/>
            <a:ext cx="4406900" cy="2368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" y="1130011"/>
            <a:ext cx="4406400" cy="2122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3381153" y="1760877"/>
            <a:ext cx="3122992" cy="344438"/>
          </a:xfrm>
          <a:prstGeom prst="bentConnector3">
            <a:avLst>
              <a:gd name="adj1" fmla="val 1254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 I OBROTY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49976" y="1507106"/>
            <a:ext cx="50437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 31.12.2019 r. - co najmniej 1 pracownika, ale nie więcej niż 9 pracowników.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przez pracownika należy rozumieć osobę zatrudnioną na podstawie umowy o pracę, przy czym za pracowników nie uważa się pracowników na urlopach macierzyńskich, ojcowskich, rodzicielskich, wychowawczych lub zatrudnionych w celu przygotowania zawodowego.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braku jakiegokolwiek pracownika na tę datę – należy w tym polu wpisać „0” i w kolejnym polu należy podać liczbę pracowników na dzień 31 lipca 2020 r.</a:t>
            </a:r>
          </a:p>
        </p:txBody>
      </p:sp>
      <p:sp>
        <p:nvSpPr>
          <p:cNvPr id="2" name="Prostokąt 1"/>
          <p:cNvSpPr/>
          <p:nvPr/>
        </p:nvSpPr>
        <p:spPr>
          <a:xfrm>
            <a:off x="508354" y="3506747"/>
            <a:ext cx="6096000" cy="30633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wartość (netto w PLN) obrotów gospodarczych i sumy bilansowej w 2019 roku w celu ustalenia statusu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O tym, czy firma kwalifikuje się jako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decydują dwa czynniki. Pierwszym jest zatrudnienie, natomiast drugim roczny obrót lub suma bilansowa za 2019 r. nie przekraczająca kwoty 2 mln EUR. Przy czym wystarczy tylko, aby jeden z elementów kryterium finansowego nie przekraczał limitu przewidzianego dla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aby cały warunek kryterium finansowego został spełniony.</a:t>
            </a:r>
          </a:p>
          <a:p>
            <a:endParaRPr lang="pl-PL" sz="1200" u="sng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200" u="sng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u="sng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zatrudniający 5 pracowników, którego obrót wynosi 10 mln EUR, a suma bilansowa 1 mln EUR, jest 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Mikrofirmą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gdyż jeden z elementów stanowiących kryterium finansowe nie przekracza 2 mln EUR. Biorąc pod uwagę wyłącznie kryterium finansowe, podmiot nie będzie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Mikrofirmą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tylko wtedy, gdy obie wartości (obrót i suma bilansowa) będą powyżej 2 mln EUR.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21" name="Freeform 69">
            <a:extLst>
              <a:ext uri="{FF2B5EF4-FFF2-40B4-BE49-F238E27FC236}">
                <a16:creationId xmlns:a16="http://schemas.microsoft.com/office/drawing/2014/main" id="{D1F292A6-EFE7-4135-946E-2D9EEDC159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8048" y="4884212"/>
            <a:ext cx="251666" cy="252000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6200000" flipH="1">
            <a:off x="5979340" y="3149728"/>
            <a:ext cx="3293634" cy="2182656"/>
          </a:xfrm>
          <a:prstGeom prst="bentConnector3">
            <a:avLst>
              <a:gd name="adj1" fmla="val 1103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flipV="1">
            <a:off x="409391" y="2594238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łamany 40"/>
          <p:cNvCxnSpPr/>
          <p:nvPr/>
        </p:nvCxnSpPr>
        <p:spPr>
          <a:xfrm flipV="1">
            <a:off x="312547" y="3075736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985721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77214" y="985721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ZGODY I OŚWIADCZENIA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8" y="1549600"/>
            <a:ext cx="4406400" cy="3994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28" y="1549600"/>
            <a:ext cx="4406400" cy="37202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1176952" y="5803594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5400000" flipH="1" flipV="1">
            <a:off x="-674815" y="4519179"/>
            <a:ext cx="2256942" cy="311888"/>
          </a:xfrm>
          <a:prstGeom prst="bentConnector3">
            <a:avLst>
              <a:gd name="adj1" fmla="val 10040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5400000" flipH="1" flipV="1">
            <a:off x="173329" y="5606018"/>
            <a:ext cx="690019" cy="256952"/>
          </a:xfrm>
          <a:prstGeom prst="bentConnector3">
            <a:avLst>
              <a:gd name="adj1" fmla="val 9930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3"/>
          <p:cNvCxnSpPr/>
          <p:nvPr/>
        </p:nvCxnSpPr>
        <p:spPr>
          <a:xfrm rot="5400000" flipH="1" flipV="1">
            <a:off x="4345914" y="3860362"/>
            <a:ext cx="2895599" cy="852667"/>
          </a:xfrm>
          <a:prstGeom prst="bentConnector3">
            <a:avLst>
              <a:gd name="adj1" fmla="val 9920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łamany 43"/>
          <p:cNvCxnSpPr/>
          <p:nvPr/>
        </p:nvCxnSpPr>
        <p:spPr>
          <a:xfrm rot="5400000" flipH="1" flipV="1">
            <a:off x="4812649" y="4467559"/>
            <a:ext cx="2119487" cy="828492"/>
          </a:xfrm>
          <a:prstGeom prst="bentConnector3">
            <a:avLst>
              <a:gd name="adj1" fmla="val 10016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5971739" y="5369051"/>
            <a:ext cx="2532103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stosowne oświadczenie.</a:t>
            </a:r>
          </a:p>
        </p:txBody>
      </p:sp>
      <p:cxnSp>
        <p:nvCxnSpPr>
          <p:cNvPr id="48" name="Łącznik łamany 47"/>
          <p:cNvCxnSpPr/>
          <p:nvPr/>
        </p:nvCxnSpPr>
        <p:spPr>
          <a:xfrm rot="5400000" flipH="1" flipV="1">
            <a:off x="5701622" y="4831871"/>
            <a:ext cx="758450" cy="356775"/>
          </a:xfrm>
          <a:prstGeom prst="bentConnector3">
            <a:avLst>
              <a:gd name="adj1" fmla="val 1018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rostokąt 50"/>
          <p:cNvSpPr/>
          <p:nvPr/>
        </p:nvSpPr>
        <p:spPr>
          <a:xfrm>
            <a:off x="6172819" y="5607682"/>
            <a:ext cx="5287549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6148642" y="5769332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</a:p>
        </p:txBody>
      </p:sp>
      <p:grpSp>
        <p:nvGrpSpPr>
          <p:cNvPr id="31" name="Grupa 30"/>
          <p:cNvGrpSpPr/>
          <p:nvPr/>
        </p:nvGrpSpPr>
        <p:grpSpPr>
          <a:xfrm>
            <a:off x="577814" y="5313912"/>
            <a:ext cx="4547079" cy="776792"/>
            <a:chOff x="6172819" y="5607682"/>
            <a:chExt cx="6096000" cy="776792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6108565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9847"/>
            <a:ext cx="4406400" cy="3864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42998" y="1565263"/>
            <a:ext cx="494239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jeden z okresów porównawczych do obliczenia spadku przychodów potrzebnych do określenia wartości progu subwencji.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4742121" y="1660008"/>
            <a:ext cx="1506788" cy="477136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453964" y="2291463"/>
            <a:ext cx="512843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netto w wybranym okresie z roku 2020 i 2019 w celu obliczenia spadku przychodów.</a:t>
            </a:r>
          </a:p>
        </p:txBody>
      </p:sp>
      <p:cxnSp>
        <p:nvCxnSpPr>
          <p:cNvPr id="23" name="Łącznik łamany 22"/>
          <p:cNvCxnSpPr/>
          <p:nvPr/>
        </p:nvCxnSpPr>
        <p:spPr>
          <a:xfrm rot="10800000" flipV="1">
            <a:off x="3795827" y="2391268"/>
            <a:ext cx="2396163" cy="621113"/>
          </a:xfrm>
          <a:prstGeom prst="bentConnector3">
            <a:avLst>
              <a:gd name="adj1" fmla="val 2426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795824" y="2589506"/>
            <a:ext cx="2396165" cy="716258"/>
          </a:xfrm>
          <a:prstGeom prst="bentConnector3">
            <a:avLst>
              <a:gd name="adj1" fmla="val 1583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453964" y="2955219"/>
            <a:ext cx="5145882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 zostanie wyliczony automatycznie na podstawie danych wprowadzonych w dwóch powyższych polach.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ubiegać się o subwencję finansową minimalny spadek przychodów w wybranym okresie to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04977" y="3467415"/>
            <a:ext cx="3643932" cy="285878"/>
          </a:xfrm>
          <a:prstGeom prst="bentConnector3">
            <a:avLst>
              <a:gd name="adj1" fmla="val 1177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5411970" y="4460657"/>
            <a:ext cx="650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30.09.2020 r.</a:t>
            </a:r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przez pracownika należy rozumieć osobę fizyczną i) która zgodnie z przepisami polskiego prawa pozostaje z pracodawcą w stosunku pracy oraz na dzień ustalania stanu zatrudnienia pracodawcy na potrzeby określenia kwoty subwencji finansowej została zgłoszona przez pracodawcę do ubezpieczeń społecznych, z zastrzeżeniem, że stan zatrudnienia określa się w przeliczeniu na pełny wymiar czasu pracy; (ii) współpracującą z przedsiębiorcą, niezależnie od formy prawnej tej współpracy (w szczególności na podstawie umów cywilnoprawnych - np. umowa zlecenia), oraz za którą przedsiębiorca odprowadza składki na ubezpieczenia społeczne na dzień ustalania stanu zatrudnienia przedsiębiorcy dla potrzeb określenia maksymalnej wysokości subwencji finansowej przysługującej przedsiębiorcy.</a:t>
            </a:r>
          </a:p>
        </p:txBody>
      </p:sp>
      <p:sp>
        <p:nvSpPr>
          <p:cNvPr id="46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393468" y="393933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436"/>
            <a:ext cx="4406400" cy="22931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2819" y="1101893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KWOTA SUBWENCJI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5535947" y="3216647"/>
            <a:ext cx="6595619" cy="513725"/>
            <a:chOff x="6172819" y="5607682"/>
            <a:chExt cx="6096000" cy="513725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6442998" y="1565263"/>
            <a:ext cx="4942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Sugerowana kwota subwencji finansowej wyliczona na podstawie danych wprowadzonych na poprzednim ekranie.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3083443" y="1660007"/>
            <a:ext cx="3165467" cy="432989"/>
          </a:xfrm>
          <a:prstGeom prst="bentConnector3">
            <a:avLst>
              <a:gd name="adj1" fmla="val 21113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083444" y="2201832"/>
            <a:ext cx="3239533" cy="286658"/>
          </a:xfrm>
          <a:prstGeom prst="bentConnector3">
            <a:avLst>
              <a:gd name="adj1" fmla="val 1324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6418650" y="2062308"/>
            <a:ext cx="483021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kwotę subwencji finansowej, którą chcesz otrzymać. Upewnij się, że wpisałeś właściwą wartość.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418650" y="2683354"/>
            <a:ext cx="516375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liście powinien wyświetlić się rachunek bankowy, który wybrałeś do wpłaty subwencji finansowej.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498053" y="2767281"/>
            <a:ext cx="1824927" cy="40364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062177" y="3115341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6107022" y="4082759"/>
            <a:ext cx="4915136" cy="303989"/>
            <a:chOff x="6172819" y="1101893"/>
            <a:chExt cx="4915136" cy="303989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</a:t>
              </a:r>
            </a:p>
          </p:txBody>
        </p:sp>
      </p:grp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4190"/>
            <a:ext cx="4406400" cy="2909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63547" y="4515830"/>
            <a:ext cx="534116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dane osoby, która wypełnia wniosek są poprawne.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38" name="Łącznik łamany 37"/>
          <p:cNvCxnSpPr/>
          <p:nvPr/>
        </p:nvCxnSpPr>
        <p:spPr>
          <a:xfrm rot="10800000">
            <a:off x="4380614" y="4484892"/>
            <a:ext cx="1029902" cy="339053"/>
          </a:xfrm>
          <a:prstGeom prst="bentConnector3">
            <a:avLst>
              <a:gd name="adj1" fmla="val 1076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785756" y="5512948"/>
            <a:ext cx="609600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 odpowiednią opcję. Jeśli jesteś właścicielem firmy lub możesz reprezentować ją jednoosobowo wybierz –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reprezentant 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 przypadku gdy jesteś wyłącznie osobą upoważnioną do złożenia wniosku, zaznacz drugą opcję.</a:t>
            </a:r>
          </a:p>
        </p:txBody>
      </p:sp>
      <p:cxnSp>
        <p:nvCxnSpPr>
          <p:cNvPr id="44" name="Łącznik łamany 43"/>
          <p:cNvCxnSpPr/>
          <p:nvPr/>
        </p:nvCxnSpPr>
        <p:spPr>
          <a:xfrm rot="10800000" flipV="1">
            <a:off x="4473883" y="5762846"/>
            <a:ext cx="966600" cy="342097"/>
          </a:xfrm>
          <a:prstGeom prst="bentConnector3">
            <a:avLst>
              <a:gd name="adj1" fmla="val 159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54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7692"/>
            <a:ext cx="4406400" cy="33301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3940" y="1303912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- REPREZENTANT FIRMY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488284" y="5502552"/>
            <a:ext cx="6595619" cy="513725"/>
            <a:chOff x="6172819" y="5607682"/>
            <a:chExt cx="6096000" cy="513725"/>
          </a:xfrm>
        </p:grpSpPr>
        <p:sp>
          <p:nvSpPr>
            <p:cNvPr id="51" name="Prostokąt 50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właścicielem JDG lub masz umocowanie do jednoosobowego reprezentowania firmy, to wybierz tę opcję. Zostaniesz poproszony o załączenie wyłącznie wydruku z CEIDG w celu potwierdzenie swojego umocowania.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866545" y="2772210"/>
            <a:ext cx="5298558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wydruk z CEIDG.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nacisnąć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załącznik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dołączyć kolejny dokument. Wszystkie załączone dokumenty muszą być w formacie PDF o maksymalnej wielkości do 5MB.</a:t>
            </a: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915585" y="3715366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76656" y="2903593"/>
            <a:ext cx="2920846" cy="386343"/>
          </a:xfrm>
          <a:prstGeom prst="bentConnector3">
            <a:avLst>
              <a:gd name="adj1" fmla="val 1141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66545" y="4180630"/>
            <a:ext cx="519249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1" name="Łącznik łamany 40"/>
          <p:cNvCxnSpPr/>
          <p:nvPr/>
        </p:nvCxnSpPr>
        <p:spPr>
          <a:xfrm rot="10800000">
            <a:off x="2967841" y="4058155"/>
            <a:ext cx="2556231" cy="282205"/>
          </a:xfrm>
          <a:prstGeom prst="bentConnector3">
            <a:avLst>
              <a:gd name="adj1" fmla="val 96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2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" y="1042853"/>
            <a:ext cx="4406400" cy="41898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osobą upoważnioną do złożenia wniosku, to wybierz tę opcję. Zostaniesz poproszony o załączenie Pełnomocnictwa podpisanego przez reprezentanta/-ów firmy oraz wydruków z CEIDG w celu potwierdzenie umocowania tych osób.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813134" y="4820478"/>
            <a:ext cx="5298558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wydruk z CEIDG.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nacisnąć przyciski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załącznik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dołącz kolejny dokument. Wszystkie załączone dokumenty muszą być w formacie PDF o maksymalnej wielkości do 5MB.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1910638" y="2604507"/>
            <a:ext cx="3809679" cy="384780"/>
          </a:xfrm>
          <a:prstGeom prst="bentConnector3">
            <a:avLst>
              <a:gd name="adj1" fmla="val 1092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313055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836300" y="3696548"/>
            <a:ext cx="5746101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 numeru identyfikacyjnego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jego </a:t>
            </a: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osoby umocowanej, która składa wniosek w imieniu Beneficjenta w bankowości internetowej.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dane muszą być takie same jak dane udostępnione w bankowości internetowej (patrz pkt. 14 – dane umocowanego).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840002" y="2475818"/>
            <a:ext cx="5323980" cy="126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 podpisane Pełnomocnictwo zgodne ze wzorem PFR.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musi być podpisane przez reprezentanta/ów firmy wyłącznie elektronicznym podpisem kwalifikowanym (profil zaufany nie spełnia kryteriów podpisu kwalifikowanego). Załączony dokument musi być w formacie PDF o wielkości do 5 MB.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026959" y="3731768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5472870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2190308" y="5071730"/>
            <a:ext cx="3530011" cy="417908"/>
          </a:xfrm>
          <a:prstGeom prst="bentConnector3">
            <a:avLst>
              <a:gd name="adj1" fmla="val 753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" y="5572650"/>
            <a:ext cx="4406400" cy="8433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83586" y="5947552"/>
            <a:ext cx="5161179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4026958" y="6052962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7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łamany 20"/>
          <p:cNvCxnSpPr/>
          <p:nvPr/>
        </p:nvCxnSpPr>
        <p:spPr>
          <a:xfrm rot="10800000" flipV="1">
            <a:off x="5603358" y="1862027"/>
            <a:ext cx="646676" cy="24357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90049"/>
            <a:ext cx="4406400" cy="163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407888" y="1719258"/>
            <a:ext cx="442668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firmy, którzy podpisali Pełnomocnictwo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Edytuj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5596381" y="2472014"/>
            <a:ext cx="6595619" cy="513725"/>
            <a:chOff x="6172819" y="5607682"/>
            <a:chExt cx="6096000" cy="513725"/>
          </a:xfrm>
        </p:grpSpPr>
        <p:sp>
          <p:nvSpPr>
            <p:cNvPr id="28" name="Prostokąt 27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30" name="Obraz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3642514"/>
            <a:ext cx="5796280" cy="24650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7393173" y="3760689"/>
            <a:ext cx="418922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firmy, którzy złożyli podpisy na Pełnomocnictwie.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>
            <a:off x="1701210" y="4004473"/>
            <a:ext cx="5530745" cy="210"/>
          </a:xfrm>
          <a:prstGeom prst="bentConnector3">
            <a:avLst>
              <a:gd name="adj1" fmla="val 20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398446" y="5210018"/>
            <a:ext cx="418395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wybierz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Zapisz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6585279" y="5453801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0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07514"/>
            <a:ext cx="4406400" cy="2625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2830980" y="1862026"/>
            <a:ext cx="3419055" cy="1146987"/>
          </a:xfrm>
          <a:prstGeom prst="bentConnector3">
            <a:avLst>
              <a:gd name="adj1" fmla="val 1983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5512962" y="4675549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4273226"/>
            <a:ext cx="4406400" cy="1670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02390" y="1794708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2830981" y="2055978"/>
            <a:ext cx="3419054" cy="1544525"/>
          </a:xfrm>
          <a:prstGeom prst="bentConnector3">
            <a:avLst>
              <a:gd name="adj1" fmla="val 1392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6386296" y="4537225"/>
            <a:ext cx="3436646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 status Beneficjenta.</a:t>
            </a:r>
          </a:p>
        </p:txBody>
      </p:sp>
    </p:spTree>
    <p:extLst>
      <p:ext uri="{BB962C8B-B14F-4D97-AF65-F5344CB8AC3E}">
        <p14:creationId xmlns:p14="http://schemas.microsoft.com/office/powerpoint/2010/main" val="302972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Przed wnioskiem: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36682" y="2060848"/>
            <a:ext cx="10782432" cy="673912"/>
          </a:xfrm>
          <a:prstGeom prst="roundRect">
            <a:avLst>
              <a:gd name="adj" fmla="val 9369"/>
            </a:avLst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lvl="0"/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może wnioskować o subwencję finansową od 15 stycznia 2021 r. do 28 lutego 2021 r. </a:t>
            </a: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41928" y="2224492"/>
            <a:ext cx="370420" cy="369080"/>
            <a:chOff x="823913" y="2190750"/>
            <a:chExt cx="438150" cy="436563"/>
          </a:xfrm>
          <a:solidFill>
            <a:schemeClr val="bg1"/>
          </a:solidFill>
        </p:grpSpPr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36682" y="3171165"/>
            <a:ext cx="10782432" cy="2884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                   o Działalności Gospodarczej (</a:t>
            </a:r>
            <a:r>
              <a:rPr lang="pl-PL" sz="2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1218987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ubiegania się o subwencję finansową będzie wymagane złożenie pliku JPK_V7M lub JPK_V7K      do organu podatkowego, z wyprzedzeniem umożliwiającym przeprocesowanie danych przez organ podatkowy     i przekazanie danych do PFR - co najmniej 7 dni kalendarzowych.                                                                             Złożenie wniosku o subwencję wcześniej rodzi ryzyko jego odrzucenia przez PFR.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20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3422691"/>
            <a:ext cx="4406400" cy="2094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1001757"/>
            <a:ext cx="4406400" cy="20565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1073888" y="1862026"/>
            <a:ext cx="5176148" cy="647258"/>
          </a:xfrm>
          <a:prstGeom prst="bentConnector3">
            <a:avLst>
              <a:gd name="adj1" fmla="val 72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4848450" y="2523535"/>
            <a:ext cx="1300365" cy="1219124"/>
          </a:xfrm>
          <a:prstGeom prst="bentConnector3">
            <a:avLst>
              <a:gd name="adj1" fmla="val 1402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386296" y="1623287"/>
            <a:ext cx="367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przejść dalej należy odznaczyć akceptację  oświadczenia</a:t>
            </a:r>
            <a:r>
              <a:rPr lang="pl-PL" dirty="0"/>
              <a:t>. 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3" y="3654692"/>
            <a:ext cx="4406400" cy="18207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327962" y="23850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odpowiednią formę prawną Beneficjenta.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27962" y="3129299"/>
            <a:ext cx="49441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uzupełnić pola wybierając z listy rozwijalnej dane dotyczące siedziby firmy.</a:t>
            </a:r>
          </a:p>
        </p:txBody>
      </p:sp>
      <p:cxnSp>
        <p:nvCxnSpPr>
          <p:cNvPr id="26" name="Łącznik łamany 25"/>
          <p:cNvCxnSpPr/>
          <p:nvPr/>
        </p:nvCxnSpPr>
        <p:spPr>
          <a:xfrm>
            <a:off x="6905632" y="3538268"/>
            <a:ext cx="834870" cy="833751"/>
          </a:xfrm>
          <a:prstGeom prst="bentConnector3">
            <a:avLst>
              <a:gd name="adj1" fmla="val -8499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a 28"/>
          <p:cNvGrpSpPr/>
          <p:nvPr/>
        </p:nvGrpSpPr>
        <p:grpSpPr>
          <a:xfrm>
            <a:off x="5828343" y="5697971"/>
            <a:ext cx="6595619" cy="513725"/>
            <a:chOff x="6172819" y="5607682"/>
            <a:chExt cx="6096000" cy="513725"/>
          </a:xfrm>
        </p:grpSpPr>
        <p:sp>
          <p:nvSpPr>
            <p:cNvPr id="30" name="Prostokąt 29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92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82218" y="1518032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AKCEPTACJA WNIOSKU I WZORU UMOWY SUBWENCJI FINANSOWEJ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" y="2033327"/>
            <a:ext cx="4406400" cy="28129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373880" y="2043814"/>
            <a:ext cx="4678325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wszystkie dane są poprawne.</a:t>
            </a:r>
            <a:b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4617918" y="217254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331918" y="2745374"/>
            <a:ext cx="1488558" cy="68048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95954" y="3214200"/>
            <a:ext cx="4985080" cy="116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akceptacji zgód i oświadczeń istnieje możliwość pobrania projektu umowy subwencji finansowej PFR (umowa jeszcze nie jest podpisana).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ma możliwość zapoznania się z warunkami umowy  - z prawami i obowiązkami wynikającymi z jej zawarcia oraz sprawdzenia poprawności swoich danych.</a:t>
            </a:r>
          </a:p>
        </p:txBody>
      </p:sp>
      <p:cxnSp>
        <p:nvCxnSpPr>
          <p:cNvPr id="28" name="Łącznik łamany 27"/>
          <p:cNvCxnSpPr/>
          <p:nvPr/>
        </p:nvCxnSpPr>
        <p:spPr>
          <a:xfrm rot="10800000" flipV="1">
            <a:off x="4463882" y="331956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72476" y="5124728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95954" y="4737384"/>
            <a:ext cx="5139116" cy="27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o Tarczę 2.0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701BD41-C801-43B4-BDDE-BA802994499B}"/>
              </a:ext>
            </a:extLst>
          </p:cNvPr>
          <p:cNvGrpSpPr>
            <a:grpSpLocks noChangeAspect="1"/>
          </p:cNvGrpSpPr>
          <p:nvPr/>
        </p:nvGrpSpPr>
        <p:grpSpPr>
          <a:xfrm>
            <a:off x="8193163" y="5179273"/>
            <a:ext cx="519879" cy="396000"/>
            <a:chOff x="3646488" y="1522413"/>
            <a:chExt cx="4910138" cy="37401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C3657156-8B59-4E1D-B5E8-89D292B4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488" y="1522413"/>
              <a:ext cx="4910138" cy="3740150"/>
            </a:xfrm>
            <a:custGeom>
              <a:avLst/>
              <a:gdLst>
                <a:gd name="T0" fmla="*/ 691 w 6186"/>
                <a:gd name="T1" fmla="*/ 352 h 4712"/>
                <a:gd name="T2" fmla="*/ 569 w 6186"/>
                <a:gd name="T3" fmla="*/ 393 h 4712"/>
                <a:gd name="T4" fmla="*/ 465 w 6186"/>
                <a:gd name="T5" fmla="*/ 468 h 4712"/>
                <a:gd name="T6" fmla="*/ 392 w 6186"/>
                <a:gd name="T7" fmla="*/ 569 h 4712"/>
                <a:gd name="T8" fmla="*/ 351 w 6186"/>
                <a:gd name="T9" fmla="*/ 691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8 h 4712"/>
                <a:gd name="T16" fmla="*/ 514 w 6186"/>
                <a:gd name="T17" fmla="*/ 4286 h 4712"/>
                <a:gd name="T18" fmla="*/ 627 w 6186"/>
                <a:gd name="T19" fmla="*/ 4344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0 h 4712"/>
                <a:gd name="T26" fmla="*/ 5721 w 6186"/>
                <a:gd name="T27" fmla="*/ 4245 h 4712"/>
                <a:gd name="T28" fmla="*/ 5796 w 6186"/>
                <a:gd name="T29" fmla="*/ 4143 h 4712"/>
                <a:gd name="T30" fmla="*/ 5837 w 6186"/>
                <a:gd name="T31" fmla="*/ 4021 h 4712"/>
                <a:gd name="T32" fmla="*/ 5841 w 6186"/>
                <a:gd name="T33" fmla="*/ 3955 h 4712"/>
                <a:gd name="T34" fmla="*/ 5835 w 6186"/>
                <a:gd name="T35" fmla="*/ 691 h 4712"/>
                <a:gd name="T36" fmla="*/ 5794 w 6186"/>
                <a:gd name="T37" fmla="*/ 569 h 4712"/>
                <a:gd name="T38" fmla="*/ 5721 w 6186"/>
                <a:gd name="T39" fmla="*/ 468 h 4712"/>
                <a:gd name="T40" fmla="*/ 5618 w 6186"/>
                <a:gd name="T41" fmla="*/ 393 h 4712"/>
                <a:gd name="T42" fmla="*/ 5496 w 6186"/>
                <a:gd name="T43" fmla="*/ 352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3 h 4712"/>
                <a:gd name="T50" fmla="*/ 5787 w 6186"/>
                <a:gd name="T51" fmla="*/ 89 h 4712"/>
                <a:gd name="T52" fmla="*/ 5933 w 6186"/>
                <a:gd name="T53" fmla="*/ 192 h 4712"/>
                <a:gd name="T54" fmla="*/ 6051 w 6186"/>
                <a:gd name="T55" fmla="*/ 325 h 4712"/>
                <a:gd name="T56" fmla="*/ 6136 w 6186"/>
                <a:gd name="T57" fmla="*/ 485 h 4712"/>
                <a:gd name="T58" fmla="*/ 6181 w 6186"/>
                <a:gd name="T59" fmla="*/ 663 h 4712"/>
                <a:gd name="T60" fmla="*/ 6186 w 6186"/>
                <a:gd name="T61" fmla="*/ 3955 h 4712"/>
                <a:gd name="T62" fmla="*/ 6164 w 6186"/>
                <a:gd name="T63" fmla="*/ 4141 h 4712"/>
                <a:gd name="T64" fmla="*/ 6098 w 6186"/>
                <a:gd name="T65" fmla="*/ 4310 h 4712"/>
                <a:gd name="T66" fmla="*/ 5995 w 6186"/>
                <a:gd name="T67" fmla="*/ 4457 h 4712"/>
                <a:gd name="T68" fmla="*/ 5862 w 6186"/>
                <a:gd name="T69" fmla="*/ 4575 h 4712"/>
                <a:gd name="T70" fmla="*/ 5702 w 6186"/>
                <a:gd name="T71" fmla="*/ 4662 h 4712"/>
                <a:gd name="T72" fmla="*/ 5524 w 6186"/>
                <a:gd name="T73" fmla="*/ 4707 h 4712"/>
                <a:gd name="T74" fmla="*/ 756 w 6186"/>
                <a:gd name="T75" fmla="*/ 4712 h 4712"/>
                <a:gd name="T76" fmla="*/ 570 w 6186"/>
                <a:gd name="T77" fmla="*/ 4688 h 4712"/>
                <a:gd name="T78" fmla="*/ 402 w 6186"/>
                <a:gd name="T79" fmla="*/ 4622 h 4712"/>
                <a:gd name="T80" fmla="*/ 255 w 6186"/>
                <a:gd name="T81" fmla="*/ 4521 h 4712"/>
                <a:gd name="T82" fmla="*/ 135 w 6186"/>
                <a:gd name="T83" fmla="*/ 4387 h 4712"/>
                <a:gd name="T84" fmla="*/ 51 w 6186"/>
                <a:gd name="T85" fmla="*/ 4228 h 4712"/>
                <a:gd name="T86" fmla="*/ 6 w 6186"/>
                <a:gd name="T87" fmla="*/ 4049 h 4712"/>
                <a:gd name="T88" fmla="*/ 0 w 6186"/>
                <a:gd name="T89" fmla="*/ 757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4 h 4712"/>
                <a:gd name="T96" fmla="*/ 325 w 6186"/>
                <a:gd name="T97" fmla="*/ 136 h 4712"/>
                <a:gd name="T98" fmla="*/ 484 w 6186"/>
                <a:gd name="T99" fmla="*/ 51 h 4712"/>
                <a:gd name="T100" fmla="*/ 662 w 6186"/>
                <a:gd name="T101" fmla="*/ 6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2"/>
                  </a:lnTo>
                  <a:lnTo>
                    <a:pt x="627" y="368"/>
                  </a:lnTo>
                  <a:lnTo>
                    <a:pt x="569" y="393"/>
                  </a:lnTo>
                  <a:lnTo>
                    <a:pt x="514" y="427"/>
                  </a:lnTo>
                  <a:lnTo>
                    <a:pt x="465" y="468"/>
                  </a:lnTo>
                  <a:lnTo>
                    <a:pt x="426" y="515"/>
                  </a:lnTo>
                  <a:lnTo>
                    <a:pt x="392" y="569"/>
                  </a:lnTo>
                  <a:lnTo>
                    <a:pt x="366" y="628"/>
                  </a:lnTo>
                  <a:lnTo>
                    <a:pt x="351" y="691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1"/>
                  </a:lnTo>
                  <a:lnTo>
                    <a:pt x="366" y="4085"/>
                  </a:lnTo>
                  <a:lnTo>
                    <a:pt x="392" y="4143"/>
                  </a:lnTo>
                  <a:lnTo>
                    <a:pt x="426" y="4198"/>
                  </a:lnTo>
                  <a:lnTo>
                    <a:pt x="465" y="4245"/>
                  </a:lnTo>
                  <a:lnTo>
                    <a:pt x="514" y="4286"/>
                  </a:lnTo>
                  <a:lnTo>
                    <a:pt x="569" y="4320"/>
                  </a:lnTo>
                  <a:lnTo>
                    <a:pt x="627" y="4344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4"/>
                  </a:lnTo>
                  <a:lnTo>
                    <a:pt x="5620" y="4320"/>
                  </a:lnTo>
                  <a:lnTo>
                    <a:pt x="5674" y="4286"/>
                  </a:lnTo>
                  <a:lnTo>
                    <a:pt x="5721" y="4245"/>
                  </a:lnTo>
                  <a:lnTo>
                    <a:pt x="5762" y="4198"/>
                  </a:lnTo>
                  <a:lnTo>
                    <a:pt x="5796" y="4143"/>
                  </a:lnTo>
                  <a:lnTo>
                    <a:pt x="5820" y="4085"/>
                  </a:lnTo>
                  <a:lnTo>
                    <a:pt x="5837" y="4021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1"/>
                  </a:lnTo>
                  <a:lnTo>
                    <a:pt x="5820" y="628"/>
                  </a:lnTo>
                  <a:lnTo>
                    <a:pt x="5794" y="569"/>
                  </a:lnTo>
                  <a:lnTo>
                    <a:pt x="5760" y="515"/>
                  </a:lnTo>
                  <a:lnTo>
                    <a:pt x="5721" y="468"/>
                  </a:lnTo>
                  <a:lnTo>
                    <a:pt x="5672" y="427"/>
                  </a:lnTo>
                  <a:lnTo>
                    <a:pt x="5618" y="393"/>
                  </a:lnTo>
                  <a:lnTo>
                    <a:pt x="5560" y="368"/>
                  </a:lnTo>
                  <a:lnTo>
                    <a:pt x="5496" y="352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6"/>
                  </a:lnTo>
                  <a:lnTo>
                    <a:pt x="5618" y="23"/>
                  </a:lnTo>
                  <a:lnTo>
                    <a:pt x="5704" y="51"/>
                  </a:lnTo>
                  <a:lnTo>
                    <a:pt x="5787" y="89"/>
                  </a:lnTo>
                  <a:lnTo>
                    <a:pt x="5864" y="136"/>
                  </a:lnTo>
                  <a:lnTo>
                    <a:pt x="5933" y="192"/>
                  </a:lnTo>
                  <a:lnTo>
                    <a:pt x="5997" y="256"/>
                  </a:lnTo>
                  <a:lnTo>
                    <a:pt x="6051" y="325"/>
                  </a:lnTo>
                  <a:lnTo>
                    <a:pt x="6098" y="402"/>
                  </a:lnTo>
                  <a:lnTo>
                    <a:pt x="6136" y="485"/>
                  </a:lnTo>
                  <a:lnTo>
                    <a:pt x="6164" y="571"/>
                  </a:lnTo>
                  <a:lnTo>
                    <a:pt x="6181" y="663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49"/>
                  </a:lnTo>
                  <a:lnTo>
                    <a:pt x="6164" y="4141"/>
                  </a:lnTo>
                  <a:lnTo>
                    <a:pt x="6136" y="4228"/>
                  </a:lnTo>
                  <a:lnTo>
                    <a:pt x="6098" y="4310"/>
                  </a:lnTo>
                  <a:lnTo>
                    <a:pt x="6051" y="4387"/>
                  </a:lnTo>
                  <a:lnTo>
                    <a:pt x="5995" y="4457"/>
                  </a:lnTo>
                  <a:lnTo>
                    <a:pt x="5931" y="4521"/>
                  </a:lnTo>
                  <a:lnTo>
                    <a:pt x="5862" y="4575"/>
                  </a:lnTo>
                  <a:lnTo>
                    <a:pt x="5785" y="4622"/>
                  </a:lnTo>
                  <a:lnTo>
                    <a:pt x="5702" y="4662"/>
                  </a:lnTo>
                  <a:lnTo>
                    <a:pt x="5616" y="4688"/>
                  </a:lnTo>
                  <a:lnTo>
                    <a:pt x="5524" y="4707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7"/>
                  </a:lnTo>
                  <a:lnTo>
                    <a:pt x="570" y="4688"/>
                  </a:lnTo>
                  <a:lnTo>
                    <a:pt x="484" y="4662"/>
                  </a:lnTo>
                  <a:lnTo>
                    <a:pt x="402" y="4622"/>
                  </a:lnTo>
                  <a:lnTo>
                    <a:pt x="325" y="4575"/>
                  </a:lnTo>
                  <a:lnTo>
                    <a:pt x="255" y="4521"/>
                  </a:lnTo>
                  <a:lnTo>
                    <a:pt x="191" y="4457"/>
                  </a:lnTo>
                  <a:lnTo>
                    <a:pt x="135" y="4387"/>
                  </a:lnTo>
                  <a:lnTo>
                    <a:pt x="88" y="4310"/>
                  </a:lnTo>
                  <a:lnTo>
                    <a:pt x="51" y="4228"/>
                  </a:lnTo>
                  <a:lnTo>
                    <a:pt x="23" y="4141"/>
                  </a:lnTo>
                  <a:lnTo>
                    <a:pt x="6" y="4049"/>
                  </a:lnTo>
                  <a:lnTo>
                    <a:pt x="0" y="3955"/>
                  </a:lnTo>
                  <a:lnTo>
                    <a:pt x="0" y="757"/>
                  </a:lnTo>
                  <a:lnTo>
                    <a:pt x="6" y="661"/>
                  </a:lnTo>
                  <a:lnTo>
                    <a:pt x="23" y="571"/>
                  </a:lnTo>
                  <a:lnTo>
                    <a:pt x="51" y="483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4"/>
                  </a:lnTo>
                  <a:lnTo>
                    <a:pt x="255" y="192"/>
                  </a:lnTo>
                  <a:lnTo>
                    <a:pt x="325" y="136"/>
                  </a:lnTo>
                  <a:lnTo>
                    <a:pt x="402" y="89"/>
                  </a:lnTo>
                  <a:lnTo>
                    <a:pt x="484" y="51"/>
                  </a:lnTo>
                  <a:lnTo>
                    <a:pt x="570" y="23"/>
                  </a:lnTo>
                  <a:lnTo>
                    <a:pt x="662" y="6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C2AE8E4C-8CBD-48B5-989D-5106D7A38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041525"/>
              <a:ext cx="3778250" cy="2701925"/>
            </a:xfrm>
            <a:custGeom>
              <a:avLst/>
              <a:gdLst>
                <a:gd name="T0" fmla="*/ 221 w 4760"/>
                <a:gd name="T1" fmla="*/ 5 h 3403"/>
                <a:gd name="T2" fmla="*/ 289 w 4760"/>
                <a:gd name="T3" fmla="*/ 43 h 3403"/>
                <a:gd name="T4" fmla="*/ 1961 w 4760"/>
                <a:gd name="T5" fmla="*/ 1538 h 3403"/>
                <a:gd name="T6" fmla="*/ 1974 w 4760"/>
                <a:gd name="T7" fmla="*/ 1553 h 3403"/>
                <a:gd name="T8" fmla="*/ 2383 w 4760"/>
                <a:gd name="T9" fmla="*/ 1919 h 3403"/>
                <a:gd name="T10" fmla="*/ 4503 w 4760"/>
                <a:gd name="T11" fmla="*/ 22 h 3403"/>
                <a:gd name="T12" fmla="*/ 4576 w 4760"/>
                <a:gd name="T13" fmla="*/ 0 h 3403"/>
                <a:gd name="T14" fmla="*/ 4650 w 4760"/>
                <a:gd name="T15" fmla="*/ 13 h 3403"/>
                <a:gd name="T16" fmla="*/ 4713 w 4760"/>
                <a:gd name="T17" fmla="*/ 58 h 3403"/>
                <a:gd name="T18" fmla="*/ 4753 w 4760"/>
                <a:gd name="T19" fmla="*/ 126 h 3403"/>
                <a:gd name="T20" fmla="*/ 4757 w 4760"/>
                <a:gd name="T21" fmla="*/ 201 h 3403"/>
                <a:gd name="T22" fmla="*/ 4728 w 4760"/>
                <a:gd name="T23" fmla="*/ 272 h 3403"/>
                <a:gd name="T24" fmla="*/ 3188 w 4760"/>
                <a:gd name="T25" fmla="*/ 1660 h 3403"/>
                <a:gd name="T26" fmla="*/ 4734 w 4760"/>
                <a:gd name="T27" fmla="*/ 3134 h 3403"/>
                <a:gd name="T28" fmla="*/ 4760 w 4760"/>
                <a:gd name="T29" fmla="*/ 3205 h 3403"/>
                <a:gd name="T30" fmla="*/ 4753 w 4760"/>
                <a:gd name="T31" fmla="*/ 3281 h 3403"/>
                <a:gd name="T32" fmla="*/ 4713 w 4760"/>
                <a:gd name="T33" fmla="*/ 3348 h 3403"/>
                <a:gd name="T34" fmla="*/ 4655 w 4760"/>
                <a:gd name="T35" fmla="*/ 3390 h 3403"/>
                <a:gd name="T36" fmla="*/ 4590 w 4760"/>
                <a:gd name="T37" fmla="*/ 3403 h 3403"/>
                <a:gd name="T38" fmla="*/ 4526 w 4760"/>
                <a:gd name="T39" fmla="*/ 3391 h 3403"/>
                <a:gd name="T40" fmla="*/ 4470 w 4760"/>
                <a:gd name="T41" fmla="*/ 3356 h 3403"/>
                <a:gd name="T42" fmla="*/ 2499 w 4760"/>
                <a:gd name="T43" fmla="*/ 2280 h 3403"/>
                <a:gd name="T44" fmla="*/ 2445 w 4760"/>
                <a:gd name="T45" fmla="*/ 2312 h 3403"/>
                <a:gd name="T46" fmla="*/ 2385 w 4760"/>
                <a:gd name="T47" fmla="*/ 2323 h 3403"/>
                <a:gd name="T48" fmla="*/ 2325 w 4760"/>
                <a:gd name="T49" fmla="*/ 2313 h 3403"/>
                <a:gd name="T50" fmla="*/ 2269 w 4760"/>
                <a:gd name="T51" fmla="*/ 2280 h 3403"/>
                <a:gd name="T52" fmla="*/ 302 w 4760"/>
                <a:gd name="T53" fmla="*/ 3354 h 3403"/>
                <a:gd name="T54" fmla="*/ 246 w 4760"/>
                <a:gd name="T55" fmla="*/ 3388 h 3403"/>
                <a:gd name="T56" fmla="*/ 184 w 4760"/>
                <a:gd name="T57" fmla="*/ 3401 h 3403"/>
                <a:gd name="T58" fmla="*/ 116 w 4760"/>
                <a:gd name="T59" fmla="*/ 3386 h 3403"/>
                <a:gd name="T60" fmla="*/ 58 w 4760"/>
                <a:gd name="T61" fmla="*/ 3344 h 3403"/>
                <a:gd name="T62" fmla="*/ 19 w 4760"/>
                <a:gd name="T63" fmla="*/ 3277 h 3403"/>
                <a:gd name="T64" fmla="*/ 13 w 4760"/>
                <a:gd name="T65" fmla="*/ 3202 h 3403"/>
                <a:gd name="T66" fmla="*/ 39 w 4760"/>
                <a:gd name="T67" fmla="*/ 3130 h 3403"/>
                <a:gd name="T68" fmla="*/ 1589 w 4760"/>
                <a:gd name="T69" fmla="*/ 1671 h 3403"/>
                <a:gd name="T70" fmla="*/ 32 w 4760"/>
                <a:gd name="T71" fmla="*/ 272 h 3403"/>
                <a:gd name="T72" fmla="*/ 4 w 4760"/>
                <a:gd name="T73" fmla="*/ 201 h 3403"/>
                <a:gd name="T74" fmla="*/ 8 w 4760"/>
                <a:gd name="T75" fmla="*/ 126 h 3403"/>
                <a:gd name="T76" fmla="*/ 45 w 4760"/>
                <a:gd name="T77" fmla="*/ 58 h 3403"/>
                <a:gd name="T78" fmla="*/ 109 w 4760"/>
                <a:gd name="T79" fmla="*/ 13 h 3403"/>
                <a:gd name="T80" fmla="*/ 184 w 4760"/>
                <a:gd name="T8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3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7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2"/>
                  </a:lnTo>
                  <a:lnTo>
                    <a:pt x="4539" y="7"/>
                  </a:lnTo>
                  <a:lnTo>
                    <a:pt x="4576" y="0"/>
                  </a:lnTo>
                  <a:lnTo>
                    <a:pt x="4614" y="4"/>
                  </a:lnTo>
                  <a:lnTo>
                    <a:pt x="4650" y="13"/>
                  </a:lnTo>
                  <a:lnTo>
                    <a:pt x="4683" y="32"/>
                  </a:lnTo>
                  <a:lnTo>
                    <a:pt x="4713" y="58"/>
                  </a:lnTo>
                  <a:lnTo>
                    <a:pt x="4738" y="90"/>
                  </a:lnTo>
                  <a:lnTo>
                    <a:pt x="4753" y="126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70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1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3"/>
                  </a:lnTo>
                  <a:lnTo>
                    <a:pt x="4655" y="3390"/>
                  </a:lnTo>
                  <a:lnTo>
                    <a:pt x="4623" y="3399"/>
                  </a:lnTo>
                  <a:lnTo>
                    <a:pt x="4590" y="3403"/>
                  </a:lnTo>
                  <a:lnTo>
                    <a:pt x="4558" y="3399"/>
                  </a:lnTo>
                  <a:lnTo>
                    <a:pt x="4526" y="3391"/>
                  </a:lnTo>
                  <a:lnTo>
                    <a:pt x="4496" y="3376"/>
                  </a:lnTo>
                  <a:lnTo>
                    <a:pt x="4470" y="3356"/>
                  </a:lnTo>
                  <a:lnTo>
                    <a:pt x="2931" y="1893"/>
                  </a:lnTo>
                  <a:lnTo>
                    <a:pt x="2499" y="2280"/>
                  </a:lnTo>
                  <a:lnTo>
                    <a:pt x="2475" y="2298"/>
                  </a:lnTo>
                  <a:lnTo>
                    <a:pt x="2445" y="2312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3"/>
                  </a:lnTo>
                  <a:lnTo>
                    <a:pt x="2295" y="2300"/>
                  </a:lnTo>
                  <a:lnTo>
                    <a:pt x="2269" y="2280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5"/>
                  </a:lnTo>
                  <a:lnTo>
                    <a:pt x="246" y="3388"/>
                  </a:lnTo>
                  <a:lnTo>
                    <a:pt x="216" y="3397"/>
                  </a:lnTo>
                  <a:lnTo>
                    <a:pt x="184" y="3401"/>
                  </a:lnTo>
                  <a:lnTo>
                    <a:pt x="150" y="3397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3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2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6"/>
                  </a:lnTo>
                  <a:lnTo>
                    <a:pt x="23" y="90"/>
                  </a:lnTo>
                  <a:lnTo>
                    <a:pt x="45" y="58"/>
                  </a:lnTo>
                  <a:lnTo>
                    <a:pt x="75" y="32"/>
                  </a:lnTo>
                  <a:lnTo>
                    <a:pt x="109" y="13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</p:grpSp>
      <p:cxnSp>
        <p:nvCxnSpPr>
          <p:cNvPr id="35" name="Łącznik łamany 34"/>
          <p:cNvCxnSpPr/>
          <p:nvPr/>
        </p:nvCxnSpPr>
        <p:spPr>
          <a:xfrm rot="10800000">
            <a:off x="5043201" y="4663776"/>
            <a:ext cx="1084849" cy="18253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0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1325751"/>
            <a:ext cx="4406400" cy="2839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064043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797678" y="1528848"/>
            <a:ext cx="4678325" cy="86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przyjdzie na nr telefonu podany przez Przedsiębiorcę do kontaktu z Bankiem lub wskazany przez osobę upoważnioną wypełniającą Wniosek kod sms, który należy wprowadzić do Wniosku celem jego zatwierdzenia. 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331918" y="2745374"/>
            <a:ext cx="1488558" cy="935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169042" y="2006235"/>
            <a:ext cx="1651434" cy="73913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797678" y="2468830"/>
            <a:ext cx="5937278" cy="136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zatwierdzić wniosek należy wprowadzić 8-cyfrowy kod sms.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 kodu sms jest równoznaczne z podpisaniem Umowy Subwencji Finansowej.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wprowadzenia kodu sms w celu zatwierdzenia Wniosku i Umowy skutkuje nie wysłaniem Wniosku do PFR i tym samym nie otrzymanie subwencji finansowej.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0471940" y="1480619"/>
            <a:ext cx="646124" cy="740668"/>
            <a:chOff x="10608401" y="2184563"/>
            <a:chExt cx="646124" cy="740668"/>
          </a:xfrm>
        </p:grpSpPr>
        <p:grpSp>
          <p:nvGrpSpPr>
            <p:cNvPr id="32" name="Group 51">
              <a:extLst>
                <a:ext uri="{FF2B5EF4-FFF2-40B4-BE49-F238E27FC236}">
                  <a16:creationId xmlns:a16="http://schemas.microsoft.com/office/drawing/2014/main" id="{6701BD41-C801-43B4-BDDE-BA80299449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4103" y="2184563"/>
              <a:ext cx="519879" cy="396000"/>
              <a:chOff x="3646488" y="1522413"/>
              <a:chExt cx="4910138" cy="37401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47">
                <a:extLst>
                  <a:ext uri="{FF2B5EF4-FFF2-40B4-BE49-F238E27FC236}">
                    <a16:creationId xmlns:a16="http://schemas.microsoft.com/office/drawing/2014/main" id="{C3657156-8B59-4E1D-B5E8-89D292B4B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6488" y="1522413"/>
                <a:ext cx="4910138" cy="3740150"/>
              </a:xfrm>
              <a:custGeom>
                <a:avLst/>
                <a:gdLst>
                  <a:gd name="T0" fmla="*/ 691 w 6186"/>
                  <a:gd name="T1" fmla="*/ 352 h 4712"/>
                  <a:gd name="T2" fmla="*/ 569 w 6186"/>
                  <a:gd name="T3" fmla="*/ 393 h 4712"/>
                  <a:gd name="T4" fmla="*/ 465 w 6186"/>
                  <a:gd name="T5" fmla="*/ 468 h 4712"/>
                  <a:gd name="T6" fmla="*/ 392 w 6186"/>
                  <a:gd name="T7" fmla="*/ 569 h 4712"/>
                  <a:gd name="T8" fmla="*/ 351 w 6186"/>
                  <a:gd name="T9" fmla="*/ 691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8 h 4712"/>
                  <a:gd name="T16" fmla="*/ 514 w 6186"/>
                  <a:gd name="T17" fmla="*/ 4286 h 4712"/>
                  <a:gd name="T18" fmla="*/ 627 w 6186"/>
                  <a:gd name="T19" fmla="*/ 4344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0 h 4712"/>
                  <a:gd name="T26" fmla="*/ 5721 w 6186"/>
                  <a:gd name="T27" fmla="*/ 4245 h 4712"/>
                  <a:gd name="T28" fmla="*/ 5796 w 6186"/>
                  <a:gd name="T29" fmla="*/ 4143 h 4712"/>
                  <a:gd name="T30" fmla="*/ 5837 w 6186"/>
                  <a:gd name="T31" fmla="*/ 4021 h 4712"/>
                  <a:gd name="T32" fmla="*/ 5841 w 6186"/>
                  <a:gd name="T33" fmla="*/ 3955 h 4712"/>
                  <a:gd name="T34" fmla="*/ 5835 w 6186"/>
                  <a:gd name="T35" fmla="*/ 691 h 4712"/>
                  <a:gd name="T36" fmla="*/ 5794 w 6186"/>
                  <a:gd name="T37" fmla="*/ 569 h 4712"/>
                  <a:gd name="T38" fmla="*/ 5721 w 6186"/>
                  <a:gd name="T39" fmla="*/ 468 h 4712"/>
                  <a:gd name="T40" fmla="*/ 5618 w 6186"/>
                  <a:gd name="T41" fmla="*/ 393 h 4712"/>
                  <a:gd name="T42" fmla="*/ 5496 w 6186"/>
                  <a:gd name="T43" fmla="*/ 352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3 h 4712"/>
                  <a:gd name="T50" fmla="*/ 5787 w 6186"/>
                  <a:gd name="T51" fmla="*/ 89 h 4712"/>
                  <a:gd name="T52" fmla="*/ 5933 w 6186"/>
                  <a:gd name="T53" fmla="*/ 192 h 4712"/>
                  <a:gd name="T54" fmla="*/ 6051 w 6186"/>
                  <a:gd name="T55" fmla="*/ 325 h 4712"/>
                  <a:gd name="T56" fmla="*/ 6136 w 6186"/>
                  <a:gd name="T57" fmla="*/ 485 h 4712"/>
                  <a:gd name="T58" fmla="*/ 6181 w 6186"/>
                  <a:gd name="T59" fmla="*/ 663 h 4712"/>
                  <a:gd name="T60" fmla="*/ 6186 w 6186"/>
                  <a:gd name="T61" fmla="*/ 3955 h 4712"/>
                  <a:gd name="T62" fmla="*/ 6164 w 6186"/>
                  <a:gd name="T63" fmla="*/ 4141 h 4712"/>
                  <a:gd name="T64" fmla="*/ 6098 w 6186"/>
                  <a:gd name="T65" fmla="*/ 4310 h 4712"/>
                  <a:gd name="T66" fmla="*/ 5995 w 6186"/>
                  <a:gd name="T67" fmla="*/ 4457 h 4712"/>
                  <a:gd name="T68" fmla="*/ 5862 w 6186"/>
                  <a:gd name="T69" fmla="*/ 4575 h 4712"/>
                  <a:gd name="T70" fmla="*/ 5702 w 6186"/>
                  <a:gd name="T71" fmla="*/ 4662 h 4712"/>
                  <a:gd name="T72" fmla="*/ 5524 w 6186"/>
                  <a:gd name="T73" fmla="*/ 4707 h 4712"/>
                  <a:gd name="T74" fmla="*/ 756 w 6186"/>
                  <a:gd name="T75" fmla="*/ 4712 h 4712"/>
                  <a:gd name="T76" fmla="*/ 570 w 6186"/>
                  <a:gd name="T77" fmla="*/ 4688 h 4712"/>
                  <a:gd name="T78" fmla="*/ 402 w 6186"/>
                  <a:gd name="T79" fmla="*/ 4622 h 4712"/>
                  <a:gd name="T80" fmla="*/ 255 w 6186"/>
                  <a:gd name="T81" fmla="*/ 4521 h 4712"/>
                  <a:gd name="T82" fmla="*/ 135 w 6186"/>
                  <a:gd name="T83" fmla="*/ 4387 h 4712"/>
                  <a:gd name="T84" fmla="*/ 51 w 6186"/>
                  <a:gd name="T85" fmla="*/ 4228 h 4712"/>
                  <a:gd name="T86" fmla="*/ 6 w 6186"/>
                  <a:gd name="T87" fmla="*/ 4049 h 4712"/>
                  <a:gd name="T88" fmla="*/ 0 w 6186"/>
                  <a:gd name="T89" fmla="*/ 757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4 h 4712"/>
                  <a:gd name="T96" fmla="*/ 325 w 6186"/>
                  <a:gd name="T97" fmla="*/ 136 h 4712"/>
                  <a:gd name="T98" fmla="*/ 484 w 6186"/>
                  <a:gd name="T99" fmla="*/ 51 h 4712"/>
                  <a:gd name="T100" fmla="*/ 662 w 6186"/>
                  <a:gd name="T101" fmla="*/ 6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2"/>
                    </a:lnTo>
                    <a:lnTo>
                      <a:pt x="627" y="368"/>
                    </a:lnTo>
                    <a:lnTo>
                      <a:pt x="569" y="393"/>
                    </a:lnTo>
                    <a:lnTo>
                      <a:pt x="514" y="427"/>
                    </a:lnTo>
                    <a:lnTo>
                      <a:pt x="465" y="468"/>
                    </a:lnTo>
                    <a:lnTo>
                      <a:pt x="426" y="515"/>
                    </a:lnTo>
                    <a:lnTo>
                      <a:pt x="392" y="569"/>
                    </a:lnTo>
                    <a:lnTo>
                      <a:pt x="366" y="628"/>
                    </a:lnTo>
                    <a:lnTo>
                      <a:pt x="351" y="691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1"/>
                    </a:lnTo>
                    <a:lnTo>
                      <a:pt x="366" y="4085"/>
                    </a:lnTo>
                    <a:lnTo>
                      <a:pt x="392" y="4143"/>
                    </a:lnTo>
                    <a:lnTo>
                      <a:pt x="426" y="4198"/>
                    </a:lnTo>
                    <a:lnTo>
                      <a:pt x="465" y="4245"/>
                    </a:lnTo>
                    <a:lnTo>
                      <a:pt x="514" y="4286"/>
                    </a:lnTo>
                    <a:lnTo>
                      <a:pt x="569" y="4320"/>
                    </a:lnTo>
                    <a:lnTo>
                      <a:pt x="627" y="4344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4"/>
                    </a:lnTo>
                    <a:lnTo>
                      <a:pt x="5620" y="4320"/>
                    </a:lnTo>
                    <a:lnTo>
                      <a:pt x="5674" y="4286"/>
                    </a:lnTo>
                    <a:lnTo>
                      <a:pt x="5721" y="4245"/>
                    </a:lnTo>
                    <a:lnTo>
                      <a:pt x="5762" y="4198"/>
                    </a:lnTo>
                    <a:lnTo>
                      <a:pt x="5796" y="4143"/>
                    </a:lnTo>
                    <a:lnTo>
                      <a:pt x="5820" y="4085"/>
                    </a:lnTo>
                    <a:lnTo>
                      <a:pt x="5837" y="4021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1"/>
                    </a:lnTo>
                    <a:lnTo>
                      <a:pt x="5820" y="628"/>
                    </a:lnTo>
                    <a:lnTo>
                      <a:pt x="5794" y="569"/>
                    </a:lnTo>
                    <a:lnTo>
                      <a:pt x="5760" y="515"/>
                    </a:lnTo>
                    <a:lnTo>
                      <a:pt x="5721" y="468"/>
                    </a:lnTo>
                    <a:lnTo>
                      <a:pt x="5672" y="427"/>
                    </a:lnTo>
                    <a:lnTo>
                      <a:pt x="5618" y="393"/>
                    </a:lnTo>
                    <a:lnTo>
                      <a:pt x="5560" y="368"/>
                    </a:lnTo>
                    <a:lnTo>
                      <a:pt x="5496" y="352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6"/>
                    </a:lnTo>
                    <a:lnTo>
                      <a:pt x="5618" y="23"/>
                    </a:lnTo>
                    <a:lnTo>
                      <a:pt x="5704" y="51"/>
                    </a:lnTo>
                    <a:lnTo>
                      <a:pt x="5787" y="89"/>
                    </a:lnTo>
                    <a:lnTo>
                      <a:pt x="5864" y="136"/>
                    </a:lnTo>
                    <a:lnTo>
                      <a:pt x="5933" y="192"/>
                    </a:lnTo>
                    <a:lnTo>
                      <a:pt x="5997" y="256"/>
                    </a:lnTo>
                    <a:lnTo>
                      <a:pt x="6051" y="325"/>
                    </a:lnTo>
                    <a:lnTo>
                      <a:pt x="6098" y="402"/>
                    </a:lnTo>
                    <a:lnTo>
                      <a:pt x="6136" y="485"/>
                    </a:lnTo>
                    <a:lnTo>
                      <a:pt x="6164" y="571"/>
                    </a:lnTo>
                    <a:lnTo>
                      <a:pt x="6181" y="663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49"/>
                    </a:lnTo>
                    <a:lnTo>
                      <a:pt x="6164" y="4141"/>
                    </a:lnTo>
                    <a:lnTo>
                      <a:pt x="6136" y="4228"/>
                    </a:lnTo>
                    <a:lnTo>
                      <a:pt x="6098" y="4310"/>
                    </a:lnTo>
                    <a:lnTo>
                      <a:pt x="6051" y="4387"/>
                    </a:lnTo>
                    <a:lnTo>
                      <a:pt x="5995" y="4457"/>
                    </a:lnTo>
                    <a:lnTo>
                      <a:pt x="5931" y="4521"/>
                    </a:lnTo>
                    <a:lnTo>
                      <a:pt x="5862" y="4575"/>
                    </a:lnTo>
                    <a:lnTo>
                      <a:pt x="5785" y="4622"/>
                    </a:lnTo>
                    <a:lnTo>
                      <a:pt x="5702" y="4662"/>
                    </a:lnTo>
                    <a:lnTo>
                      <a:pt x="5616" y="4688"/>
                    </a:lnTo>
                    <a:lnTo>
                      <a:pt x="5524" y="4707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7"/>
                    </a:lnTo>
                    <a:lnTo>
                      <a:pt x="570" y="4688"/>
                    </a:lnTo>
                    <a:lnTo>
                      <a:pt x="484" y="4662"/>
                    </a:lnTo>
                    <a:lnTo>
                      <a:pt x="402" y="4622"/>
                    </a:lnTo>
                    <a:lnTo>
                      <a:pt x="325" y="4575"/>
                    </a:lnTo>
                    <a:lnTo>
                      <a:pt x="255" y="4521"/>
                    </a:lnTo>
                    <a:lnTo>
                      <a:pt x="191" y="4457"/>
                    </a:lnTo>
                    <a:lnTo>
                      <a:pt x="135" y="4387"/>
                    </a:lnTo>
                    <a:lnTo>
                      <a:pt x="88" y="4310"/>
                    </a:lnTo>
                    <a:lnTo>
                      <a:pt x="51" y="4228"/>
                    </a:lnTo>
                    <a:lnTo>
                      <a:pt x="23" y="4141"/>
                    </a:lnTo>
                    <a:lnTo>
                      <a:pt x="6" y="4049"/>
                    </a:lnTo>
                    <a:lnTo>
                      <a:pt x="0" y="3955"/>
                    </a:lnTo>
                    <a:lnTo>
                      <a:pt x="0" y="757"/>
                    </a:lnTo>
                    <a:lnTo>
                      <a:pt x="6" y="661"/>
                    </a:lnTo>
                    <a:lnTo>
                      <a:pt x="23" y="571"/>
                    </a:lnTo>
                    <a:lnTo>
                      <a:pt x="51" y="483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4"/>
                    </a:lnTo>
                    <a:lnTo>
                      <a:pt x="255" y="192"/>
                    </a:lnTo>
                    <a:lnTo>
                      <a:pt x="325" y="136"/>
                    </a:lnTo>
                    <a:lnTo>
                      <a:pt x="402" y="89"/>
                    </a:lnTo>
                    <a:lnTo>
                      <a:pt x="484" y="51"/>
                    </a:lnTo>
                    <a:lnTo>
                      <a:pt x="570" y="23"/>
                    </a:lnTo>
                    <a:lnTo>
                      <a:pt x="662" y="6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48">
                <a:extLst>
                  <a:ext uri="{FF2B5EF4-FFF2-40B4-BE49-F238E27FC236}">
                    <a16:creationId xmlns:a16="http://schemas.microsoft.com/office/drawing/2014/main" id="{C2AE8E4C-8CBD-48B5-989D-5106D7A38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041525"/>
                <a:ext cx="3778250" cy="2701925"/>
              </a:xfrm>
              <a:custGeom>
                <a:avLst/>
                <a:gdLst>
                  <a:gd name="T0" fmla="*/ 221 w 4760"/>
                  <a:gd name="T1" fmla="*/ 5 h 3403"/>
                  <a:gd name="T2" fmla="*/ 289 w 4760"/>
                  <a:gd name="T3" fmla="*/ 43 h 3403"/>
                  <a:gd name="T4" fmla="*/ 1961 w 4760"/>
                  <a:gd name="T5" fmla="*/ 1538 h 3403"/>
                  <a:gd name="T6" fmla="*/ 1974 w 4760"/>
                  <a:gd name="T7" fmla="*/ 1553 h 3403"/>
                  <a:gd name="T8" fmla="*/ 2383 w 4760"/>
                  <a:gd name="T9" fmla="*/ 1919 h 3403"/>
                  <a:gd name="T10" fmla="*/ 4503 w 4760"/>
                  <a:gd name="T11" fmla="*/ 22 h 3403"/>
                  <a:gd name="T12" fmla="*/ 4576 w 4760"/>
                  <a:gd name="T13" fmla="*/ 0 h 3403"/>
                  <a:gd name="T14" fmla="*/ 4650 w 4760"/>
                  <a:gd name="T15" fmla="*/ 13 h 3403"/>
                  <a:gd name="T16" fmla="*/ 4713 w 4760"/>
                  <a:gd name="T17" fmla="*/ 58 h 3403"/>
                  <a:gd name="T18" fmla="*/ 4753 w 4760"/>
                  <a:gd name="T19" fmla="*/ 126 h 3403"/>
                  <a:gd name="T20" fmla="*/ 4757 w 4760"/>
                  <a:gd name="T21" fmla="*/ 201 h 3403"/>
                  <a:gd name="T22" fmla="*/ 4728 w 4760"/>
                  <a:gd name="T23" fmla="*/ 272 h 3403"/>
                  <a:gd name="T24" fmla="*/ 3188 w 4760"/>
                  <a:gd name="T25" fmla="*/ 1660 h 3403"/>
                  <a:gd name="T26" fmla="*/ 4734 w 4760"/>
                  <a:gd name="T27" fmla="*/ 3134 h 3403"/>
                  <a:gd name="T28" fmla="*/ 4760 w 4760"/>
                  <a:gd name="T29" fmla="*/ 3205 h 3403"/>
                  <a:gd name="T30" fmla="*/ 4753 w 4760"/>
                  <a:gd name="T31" fmla="*/ 3281 h 3403"/>
                  <a:gd name="T32" fmla="*/ 4713 w 4760"/>
                  <a:gd name="T33" fmla="*/ 3348 h 3403"/>
                  <a:gd name="T34" fmla="*/ 4655 w 4760"/>
                  <a:gd name="T35" fmla="*/ 3390 h 3403"/>
                  <a:gd name="T36" fmla="*/ 4590 w 4760"/>
                  <a:gd name="T37" fmla="*/ 3403 h 3403"/>
                  <a:gd name="T38" fmla="*/ 4526 w 4760"/>
                  <a:gd name="T39" fmla="*/ 3391 h 3403"/>
                  <a:gd name="T40" fmla="*/ 4470 w 4760"/>
                  <a:gd name="T41" fmla="*/ 3356 h 3403"/>
                  <a:gd name="T42" fmla="*/ 2499 w 4760"/>
                  <a:gd name="T43" fmla="*/ 2280 h 3403"/>
                  <a:gd name="T44" fmla="*/ 2445 w 4760"/>
                  <a:gd name="T45" fmla="*/ 2312 h 3403"/>
                  <a:gd name="T46" fmla="*/ 2385 w 4760"/>
                  <a:gd name="T47" fmla="*/ 2323 h 3403"/>
                  <a:gd name="T48" fmla="*/ 2325 w 4760"/>
                  <a:gd name="T49" fmla="*/ 2313 h 3403"/>
                  <a:gd name="T50" fmla="*/ 2269 w 4760"/>
                  <a:gd name="T51" fmla="*/ 2280 h 3403"/>
                  <a:gd name="T52" fmla="*/ 302 w 4760"/>
                  <a:gd name="T53" fmla="*/ 3354 h 3403"/>
                  <a:gd name="T54" fmla="*/ 246 w 4760"/>
                  <a:gd name="T55" fmla="*/ 3388 h 3403"/>
                  <a:gd name="T56" fmla="*/ 184 w 4760"/>
                  <a:gd name="T57" fmla="*/ 3401 h 3403"/>
                  <a:gd name="T58" fmla="*/ 116 w 4760"/>
                  <a:gd name="T59" fmla="*/ 3386 h 3403"/>
                  <a:gd name="T60" fmla="*/ 58 w 4760"/>
                  <a:gd name="T61" fmla="*/ 3344 h 3403"/>
                  <a:gd name="T62" fmla="*/ 19 w 4760"/>
                  <a:gd name="T63" fmla="*/ 3277 h 3403"/>
                  <a:gd name="T64" fmla="*/ 13 w 4760"/>
                  <a:gd name="T65" fmla="*/ 3202 h 3403"/>
                  <a:gd name="T66" fmla="*/ 39 w 4760"/>
                  <a:gd name="T67" fmla="*/ 3130 h 3403"/>
                  <a:gd name="T68" fmla="*/ 1589 w 4760"/>
                  <a:gd name="T69" fmla="*/ 1671 h 3403"/>
                  <a:gd name="T70" fmla="*/ 32 w 4760"/>
                  <a:gd name="T71" fmla="*/ 272 h 3403"/>
                  <a:gd name="T72" fmla="*/ 4 w 4760"/>
                  <a:gd name="T73" fmla="*/ 201 h 3403"/>
                  <a:gd name="T74" fmla="*/ 8 w 4760"/>
                  <a:gd name="T75" fmla="*/ 126 h 3403"/>
                  <a:gd name="T76" fmla="*/ 45 w 4760"/>
                  <a:gd name="T77" fmla="*/ 58 h 3403"/>
                  <a:gd name="T78" fmla="*/ 109 w 4760"/>
                  <a:gd name="T79" fmla="*/ 13 h 3403"/>
                  <a:gd name="T80" fmla="*/ 184 w 4760"/>
                  <a:gd name="T81" fmla="*/ 0 h 3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3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7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2"/>
                    </a:lnTo>
                    <a:lnTo>
                      <a:pt x="4539" y="7"/>
                    </a:lnTo>
                    <a:lnTo>
                      <a:pt x="4576" y="0"/>
                    </a:lnTo>
                    <a:lnTo>
                      <a:pt x="4614" y="4"/>
                    </a:lnTo>
                    <a:lnTo>
                      <a:pt x="4650" y="13"/>
                    </a:lnTo>
                    <a:lnTo>
                      <a:pt x="4683" y="32"/>
                    </a:lnTo>
                    <a:lnTo>
                      <a:pt x="4713" y="58"/>
                    </a:lnTo>
                    <a:lnTo>
                      <a:pt x="4738" y="90"/>
                    </a:lnTo>
                    <a:lnTo>
                      <a:pt x="4753" y="126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70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1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3"/>
                    </a:lnTo>
                    <a:lnTo>
                      <a:pt x="4655" y="3390"/>
                    </a:lnTo>
                    <a:lnTo>
                      <a:pt x="4623" y="3399"/>
                    </a:lnTo>
                    <a:lnTo>
                      <a:pt x="4590" y="3403"/>
                    </a:lnTo>
                    <a:lnTo>
                      <a:pt x="4558" y="3399"/>
                    </a:lnTo>
                    <a:lnTo>
                      <a:pt x="4526" y="3391"/>
                    </a:lnTo>
                    <a:lnTo>
                      <a:pt x="4496" y="3376"/>
                    </a:lnTo>
                    <a:lnTo>
                      <a:pt x="4470" y="3356"/>
                    </a:lnTo>
                    <a:lnTo>
                      <a:pt x="2931" y="1893"/>
                    </a:lnTo>
                    <a:lnTo>
                      <a:pt x="2499" y="2280"/>
                    </a:lnTo>
                    <a:lnTo>
                      <a:pt x="2475" y="2298"/>
                    </a:lnTo>
                    <a:lnTo>
                      <a:pt x="2445" y="2312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3"/>
                    </a:lnTo>
                    <a:lnTo>
                      <a:pt x="2295" y="2300"/>
                    </a:lnTo>
                    <a:lnTo>
                      <a:pt x="2269" y="2280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5"/>
                    </a:lnTo>
                    <a:lnTo>
                      <a:pt x="246" y="3388"/>
                    </a:lnTo>
                    <a:lnTo>
                      <a:pt x="216" y="3397"/>
                    </a:lnTo>
                    <a:lnTo>
                      <a:pt x="184" y="3401"/>
                    </a:lnTo>
                    <a:lnTo>
                      <a:pt x="150" y="3397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3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2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6"/>
                    </a:lnTo>
                    <a:lnTo>
                      <a:pt x="23" y="90"/>
                    </a:lnTo>
                    <a:lnTo>
                      <a:pt x="45" y="58"/>
                    </a:lnTo>
                    <a:lnTo>
                      <a:pt x="75" y="32"/>
                    </a:lnTo>
                    <a:lnTo>
                      <a:pt x="109" y="13"/>
                    </a:lnTo>
                    <a:lnTo>
                      <a:pt x="144" y="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10608401" y="2555899"/>
              <a:ext cx="64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SMS</a:t>
              </a: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5797678" y="3780220"/>
            <a:ext cx="6096000" cy="473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wygenerować ponownie kod sms do zatwierdzenia wniosku należy wybrać przycisk „Wyślij sms ponownie”.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 flipV="1">
            <a:off x="3720587" y="3940031"/>
            <a:ext cx="1970371" cy="106911"/>
          </a:xfrm>
          <a:prstGeom prst="bentConnector3">
            <a:avLst>
              <a:gd name="adj1" fmla="val 1330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5797678" y="4217537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wprowadzeniu  8-cyfrowego kodu sms należy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994759" y="2585876"/>
            <a:ext cx="2776412" cy="1085741"/>
          </a:xfrm>
          <a:prstGeom prst="bentConnector3">
            <a:avLst>
              <a:gd name="adj1" fmla="val 1001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rot="10800000">
            <a:off x="4331960" y="4133415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836300" y="4905318"/>
            <a:ext cx="5700183" cy="303989"/>
            <a:chOff x="6172819" y="1101893"/>
            <a:chExt cx="5700183" cy="303989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ZŁOŻENIA WNIOSKU O SUBWENCJĘ FINANSOWĄ</a:t>
              </a:r>
            </a:p>
          </p:txBody>
        </p:sp>
      </p:grpSp>
      <p:pic>
        <p:nvPicPr>
          <p:cNvPr id="48" name="Obraz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4703177"/>
            <a:ext cx="4406400" cy="15334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Prostokąt 48"/>
          <p:cNvSpPr/>
          <p:nvPr/>
        </p:nvSpPr>
        <p:spPr>
          <a:xfrm>
            <a:off x="5771171" y="5593099"/>
            <a:ext cx="5081246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pojawi się informacja z numerem identyfikującym Wniosek.</a:t>
            </a:r>
          </a:p>
        </p:txBody>
      </p:sp>
      <p:cxnSp>
        <p:nvCxnSpPr>
          <p:cNvPr id="50" name="Łącznik łamany 49"/>
          <p:cNvCxnSpPr/>
          <p:nvPr/>
        </p:nvCxnSpPr>
        <p:spPr>
          <a:xfrm rot="10800000" flipV="1">
            <a:off x="3061697" y="5556806"/>
            <a:ext cx="2727699" cy="176675"/>
          </a:xfrm>
          <a:prstGeom prst="bentConnector3">
            <a:avLst>
              <a:gd name="adj1" fmla="val 9989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88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az 30">
            <a:extLst>
              <a:ext uri="{FF2B5EF4-FFF2-40B4-BE49-F238E27FC236}">
                <a16:creationId xmlns:a16="http://schemas.microsoft.com/office/drawing/2014/main" id="{437A4957-48A1-49D1-B63C-790DA6557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4" y="1516380"/>
            <a:ext cx="4406400" cy="1465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615" y="6095913"/>
            <a:ext cx="372501" cy="365125"/>
          </a:xfrm>
        </p:spPr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16004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53833" y="5393245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6597323" y="1267560"/>
            <a:ext cx="4577292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Wniosku po jego wysłaniu należy wrócić do zakładki „Złożone wnioski”, a następnie wybrać przycisk „Dalej”.</a:t>
            </a:r>
          </a:p>
        </p:txBody>
      </p:sp>
      <p:cxnSp>
        <p:nvCxnSpPr>
          <p:cNvPr id="56" name="Łącznik łamany 55"/>
          <p:cNvCxnSpPr>
            <a:cxnSpLocks/>
          </p:cNvCxnSpPr>
          <p:nvPr/>
        </p:nvCxnSpPr>
        <p:spPr>
          <a:xfrm rot="10800000" flipV="1">
            <a:off x="1908699" y="1353218"/>
            <a:ext cx="4590338" cy="542773"/>
          </a:xfrm>
          <a:prstGeom prst="bentConnector3">
            <a:avLst>
              <a:gd name="adj1" fmla="val 5000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łamany 56"/>
          <p:cNvCxnSpPr>
            <a:cxnSpLocks/>
          </p:cNvCxnSpPr>
          <p:nvPr/>
        </p:nvCxnSpPr>
        <p:spPr>
          <a:xfrm rot="10800000" flipV="1">
            <a:off x="4667741" y="1740575"/>
            <a:ext cx="5977888" cy="898384"/>
          </a:xfrm>
          <a:prstGeom prst="bentConnector3">
            <a:avLst>
              <a:gd name="adj1" fmla="val 87469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Obraz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3280613"/>
            <a:ext cx="4406400" cy="2815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Prostokąt 19"/>
          <p:cNvSpPr/>
          <p:nvPr/>
        </p:nvSpPr>
        <p:spPr>
          <a:xfrm>
            <a:off x="6611871" y="1860131"/>
            <a:ext cx="4548195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listy rozwijalnej wybierz numer Wniosku, którego status chcesz sprawdzić.</a:t>
            </a:r>
          </a:p>
        </p:txBody>
      </p:sp>
      <p:cxnSp>
        <p:nvCxnSpPr>
          <p:cNvPr id="59" name="Łącznik łamany 58"/>
          <p:cNvCxnSpPr>
            <a:cxnSpLocks/>
          </p:cNvCxnSpPr>
          <p:nvPr/>
        </p:nvCxnSpPr>
        <p:spPr>
          <a:xfrm rot="10800000" flipV="1">
            <a:off x="3731220" y="2124779"/>
            <a:ext cx="2747848" cy="2263628"/>
          </a:xfrm>
          <a:prstGeom prst="bentConnector3">
            <a:avLst>
              <a:gd name="adj1" fmla="val 29323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az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15" y="2976781"/>
            <a:ext cx="4264576" cy="222636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rostokąt 29"/>
          <p:cNvSpPr/>
          <p:nvPr/>
        </p:nvSpPr>
        <p:spPr>
          <a:xfrm>
            <a:off x="6597323" y="2285317"/>
            <a:ext cx="5300510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podana informacja o aktualnym statusie Wniosku.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Wprowadzony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oznacza, że wniosek został złożony i oczekuję na decyzję PFR.</a:t>
            </a:r>
          </a:p>
        </p:txBody>
      </p:sp>
      <p:cxnSp>
        <p:nvCxnSpPr>
          <p:cNvPr id="61" name="Łącznik łamany 60"/>
          <p:cNvCxnSpPr>
            <a:cxnSpLocks/>
          </p:cNvCxnSpPr>
          <p:nvPr/>
        </p:nvCxnSpPr>
        <p:spPr>
          <a:xfrm rot="10800000" flipV="1">
            <a:off x="9235968" y="2856497"/>
            <a:ext cx="2263594" cy="1366053"/>
          </a:xfrm>
          <a:prstGeom prst="bentConnector3">
            <a:avLst>
              <a:gd name="adj1" fmla="val 584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rostokąt 67"/>
          <p:cNvSpPr/>
          <p:nvPr/>
        </p:nvSpPr>
        <p:spPr>
          <a:xfrm>
            <a:off x="5436521" y="5323430"/>
            <a:ext cx="5596270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Przedsiębiorcę podpisana przy użyciu kodu sms i wysłaniu Wniosku. Dodatkowo Umowa Subwencji Finansowej jest opatrzona pieczęcią Banku.</a:t>
            </a:r>
          </a:p>
        </p:txBody>
      </p:sp>
      <p:cxnSp>
        <p:nvCxnSpPr>
          <p:cNvPr id="71" name="Łącznik łamany 70"/>
          <p:cNvCxnSpPr/>
          <p:nvPr/>
        </p:nvCxnSpPr>
        <p:spPr>
          <a:xfrm rot="10800000">
            <a:off x="7104518" y="5095044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rostokąt 71"/>
          <p:cNvSpPr/>
          <p:nvPr/>
        </p:nvSpPr>
        <p:spPr>
          <a:xfrm>
            <a:off x="8459650" y="3267744"/>
            <a:ext cx="478465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72"/>
          <p:cNvSpPr/>
          <p:nvPr/>
        </p:nvSpPr>
        <p:spPr>
          <a:xfrm>
            <a:off x="9353001" y="3300747"/>
            <a:ext cx="864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8153697" y="3832347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44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" y="1667793"/>
            <a:ext cx="4406400" cy="3188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35210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572540" y="1442216"/>
            <a:ext cx="2929428" cy="1535573"/>
          </a:xfrm>
          <a:prstGeom prst="bentConnector3">
            <a:avLst>
              <a:gd name="adj1" fmla="val 32215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631173" y="1198431"/>
            <a:ext cx="5117805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odrzuconych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podany aktualny status Wniosku, a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dodatkowa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- powód odrzucenia Wniosku.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363220" y="2623473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2373853" y="2073474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252754" y="2073474"/>
            <a:ext cx="828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780029" y="3494145"/>
            <a:ext cx="51709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 nieumorzonej kwoty subwencji.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2266506" y="3583845"/>
            <a:ext cx="4235462" cy="1010671"/>
          </a:xfrm>
          <a:prstGeom prst="bentConnector3">
            <a:avLst>
              <a:gd name="adj1" fmla="val 2138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780029" y="4702499"/>
            <a:ext cx="4859080" cy="106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negatywną, wówczas status Wniosku ulegnie zmianie na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Odrzucony po </a:t>
            </a:r>
            <a:r>
              <a:rPr lang="pl-PL" sz="1200" b="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scoringu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lub „</a:t>
            </a:r>
            <a:r>
              <a:rPr lang="pl-PL" sz="1200" b="1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Odrzucony przed </a:t>
            </a:r>
            <a:r>
              <a:rPr lang="pl-PL" sz="1200" b="1" i="1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scoringiem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będzie wskazana przyczyna odrzucenia Wniosku.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>
            <a:off x="1935128" y="4738775"/>
            <a:ext cx="4566840" cy="307288"/>
          </a:xfrm>
          <a:prstGeom prst="bentConnector3">
            <a:avLst>
              <a:gd name="adj1" fmla="val 1926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02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32" name="Grupa 31"/>
          <p:cNvGrpSpPr/>
          <p:nvPr/>
        </p:nvGrpSpPr>
        <p:grpSpPr>
          <a:xfrm>
            <a:off x="711547" y="1880563"/>
            <a:ext cx="11328758" cy="3140739"/>
            <a:chOff x="564920" y="1654675"/>
            <a:chExt cx="11328758" cy="3140739"/>
          </a:xfrm>
        </p:grpSpPr>
        <p:grpSp>
          <p:nvGrpSpPr>
            <p:cNvPr id="31" name="Grupa 30"/>
            <p:cNvGrpSpPr/>
            <p:nvPr/>
          </p:nvGrpSpPr>
          <p:grpSpPr>
            <a:xfrm>
              <a:off x="564920" y="1886695"/>
              <a:ext cx="4406400" cy="2908719"/>
              <a:chOff x="564920" y="1886695"/>
              <a:chExt cx="4406400" cy="2908719"/>
            </a:xfrm>
          </p:grpSpPr>
          <p:pic>
            <p:nvPicPr>
              <p:cNvPr id="26" name="Obraz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920" y="1886695"/>
                <a:ext cx="4406400" cy="2908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3109216" y="3627878"/>
                <a:ext cx="1222743" cy="87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2352587" y="2899246"/>
                <a:ext cx="1368000" cy="12056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2363220" y="2349247"/>
                <a:ext cx="478465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3242121" y="2349247"/>
                <a:ext cx="828000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39" name="Łącznik łamany 38"/>
            <p:cNvCxnSpPr>
              <a:stCxn id="3" idx="1"/>
            </p:cNvCxnSpPr>
            <p:nvPr/>
          </p:nvCxnSpPr>
          <p:spPr>
            <a:xfrm rot="10800000" flipV="1">
              <a:off x="3104708" y="1891438"/>
              <a:ext cx="2657833" cy="1297675"/>
            </a:xfrm>
            <a:prstGeom prst="bentConnector3">
              <a:avLst>
                <a:gd name="adj1" fmla="val 1959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Prostokąt 2"/>
            <p:cNvSpPr/>
            <p:nvPr/>
          </p:nvSpPr>
          <p:spPr>
            <a:xfrm>
              <a:off x="5762540" y="1654675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 Wniosków z pozytywną decyzją w polu „</a:t>
              </a:r>
              <a:r>
                <a:rPr lang="pl-PL" sz="1200" b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Status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jest podany aktualny status Wniosku „</a:t>
              </a:r>
              <a:r>
                <a:rPr lang="pl-PL" sz="1200" b="1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Przyznany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”.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97678" y="2140898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Umowa będzie dostępna przez cały okres trwania Programu, do czasu spłaty przez Przedsiębiorcę  nieumorzonej kwoty subwencji.</a:t>
              </a:r>
            </a:p>
          </p:txBody>
        </p:sp>
        <p:cxnSp>
          <p:nvCxnSpPr>
            <p:cNvPr id="40" name="Łącznik łamany 39"/>
            <p:cNvCxnSpPr>
              <a:stCxn id="8" idx="1"/>
            </p:cNvCxnSpPr>
            <p:nvPr/>
          </p:nvCxnSpPr>
          <p:spPr>
            <a:xfrm rot="10800000" flipV="1">
              <a:off x="2491262" y="2377662"/>
              <a:ext cx="3306417" cy="2062198"/>
            </a:xfrm>
            <a:prstGeom prst="bentConnector3">
              <a:avLst>
                <a:gd name="adj1" fmla="val 1237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5797678" y="2647282"/>
              <a:ext cx="5784723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przypadku, gdy Przedsiębiorca otrzyma decyzję pozytywną, wówczas status Wniosku ulegnie zmianie na „</a:t>
              </a:r>
              <a:r>
                <a:rPr lang="pl-PL" sz="1200" b="1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Przyznany</a:t>
              </a: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i będzie możliwość pobrania Decyzji PFR.</a:t>
              </a:r>
            </a:p>
          </p:txBody>
        </p:sp>
        <p:cxnSp>
          <p:nvCxnSpPr>
            <p:cNvPr id="46" name="Łącznik łamany 45"/>
            <p:cNvCxnSpPr>
              <a:stCxn id="14" idx="1"/>
            </p:cNvCxnSpPr>
            <p:nvPr/>
          </p:nvCxnSpPr>
          <p:spPr>
            <a:xfrm rot="10800000" flipV="1">
              <a:off x="2496020" y="2891066"/>
              <a:ext cx="3301659" cy="1735021"/>
            </a:xfrm>
            <a:prstGeom prst="bentConnector3">
              <a:avLst>
                <a:gd name="adj1" fmla="val 5237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9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4114"/>
            <a:ext cx="4406400" cy="3323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98373" y="3853766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4093535" y="2126511"/>
            <a:ext cx="2105604" cy="1066559"/>
          </a:xfrm>
          <a:prstGeom prst="bentConnector3">
            <a:avLst>
              <a:gd name="adj1" fmla="val 31316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6276754" y="1966854"/>
            <a:ext cx="556791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z częściowo pozytywną decyzją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podany aktualny status Wniosku, a w polu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dodatkowa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- powód zmiany  kwoty subwencji.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 flipV="1">
            <a:off x="4768558" y="2454423"/>
            <a:ext cx="1430581" cy="1117235"/>
          </a:xfrm>
          <a:prstGeom prst="bentConnector3">
            <a:avLst>
              <a:gd name="adj1" fmla="val 2993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276754" y="3495627"/>
            <a:ext cx="538716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nieumorzonej kwoty subwencji.</a:t>
            </a:r>
          </a:p>
        </p:txBody>
      </p:sp>
      <p:cxnSp>
        <p:nvCxnSpPr>
          <p:cNvPr id="47" name="Łącznik łamany 46"/>
          <p:cNvCxnSpPr/>
          <p:nvPr/>
        </p:nvCxnSpPr>
        <p:spPr>
          <a:xfrm rot="10800000" flipV="1">
            <a:off x="2955771" y="3714053"/>
            <a:ext cx="3130689" cy="1123088"/>
          </a:xfrm>
          <a:prstGeom prst="bentConnector3">
            <a:avLst>
              <a:gd name="adj1" fmla="val 1298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rot="10800000" flipV="1">
            <a:off x="2948072" y="4435596"/>
            <a:ext cx="3138388" cy="607947"/>
          </a:xfrm>
          <a:prstGeom prst="bentConnector3">
            <a:avLst>
              <a:gd name="adj1" fmla="val 528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276754" y="4395739"/>
            <a:ext cx="538716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częściową pozytywną, wówczas status Wniosku ulegnie zmianie na „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Przyznany, ale zmieniony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zostanie wskazana przyczyna zmiany wnioskowanej kwoty subwencji.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2503967" y="2285066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3394840" y="2285066"/>
            <a:ext cx="900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2516494" y="2844018"/>
            <a:ext cx="1080000" cy="1836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rgbClr val="F379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1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4784" y="2429835"/>
            <a:ext cx="10782432" cy="3520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Zweryfikuj czy posiadasz odpowiednie umocowanie do złożenia wniosku i zawarcia Umowy Subwencji w formie elektronicznej (wydruk z CEIDG, odpis z KRS lub pełnomocnictwo). Jeśli z odpisu KRS lub z wydruku z CEIDG nie wynika uprawnienie do samodzielnej reprezentacji przedsiębiorcy przez osobę składającą wniosek, niezbędne jest załączenie pełnomocnictwa (zgodnego ze wzorem dostępnym na 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stronie PFR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podpisanego wyłącznie kwalifikowanym podpisem elektronicznym (UWAGA: profil zaufany nie spełnia warunków kwalifikowanego podpisu). 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dzień 31 grudnia 2019 r. oraz 1 listopada 2020 r. oraz na dzień składania wniosku prowadziłeś działalność gospodarczą w ramach przynajmniej jednej z 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branż wskazanych przez PFR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wysokości Przychodów w wybranych przez Ciebie okresach do porównania: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kwietnia 2020 do 31 grudnia 2020 r. w porównaniu z analogicznym okresem roku 2019, albo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października 2020 do 31 grudnia 2020 r. w porównaniu z analogicznym okresem roku 2019.</a:t>
            </a: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Upewnij się, że </a:t>
            </a: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widoczne w bankowości elektronicznej są aktualne (zgodnie z wpisem we właściwym rejestrze). </a:t>
            </a:r>
          </a:p>
        </p:txBody>
      </p:sp>
      <p:grpSp>
        <p:nvGrpSpPr>
          <p:cNvPr id="16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14846" y="159200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85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04784" y="2429835"/>
            <a:ext cx="10782432" cy="345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przedsiębiorcy (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Mikrofirma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na dzień 31 grudnia 2019 r., a w przypadku braku jakiegokolwiek pracownika    na dzień 31 lipca 2020 r.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pracownika rozumie się osobę zatrudnioną wyłącznie na podstawie umowy o pracę w przeliczeniu na pełne etaty z wyłączeniem pracowników przebywających na urlopach macierzyńskich, ojcowskich, rodzicielskich, wychowawczych lub zatrudnionych w celu przygotowania zawodowego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na dzień 30 września 2020 r.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pracownika uważa się osobę fizyczną, która była zgłoszona przez przedsiębiorcę do ubezpieczenia społecznego w przeliczeniu na pełny wymiar czasu pracy lub osobę współpracującą z przedsiębiorcą, niezależnie od formy prawnej tej współpracy (np. umowy cywilnoprawne) oraz na którą przedsiębiorca odprowadza składki na ubezpieczenie społeczne. Wlicza się także osoby np. na urlopach wychowawczych, macierzyńskich, ojcowskich.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16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 liczbie zatrudnionych pracowników:</a:t>
            </a:r>
          </a:p>
        </p:txBody>
      </p: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9803619-B6E1-4BC2-BA7E-68369B3DE986}"/>
              </a:ext>
            </a:extLst>
          </p:cNvPr>
          <p:cNvGrpSpPr/>
          <p:nvPr/>
        </p:nvGrpSpPr>
        <p:grpSpPr>
          <a:xfrm>
            <a:off x="802724" y="1552455"/>
            <a:ext cx="368300" cy="400051"/>
            <a:chOff x="836613" y="1255713"/>
            <a:chExt cx="368300" cy="400051"/>
          </a:xfrm>
          <a:solidFill>
            <a:srgbClr val="008364"/>
          </a:solidFill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5426A07-CE4E-419A-B633-80BECFB4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558926"/>
              <a:ext cx="163513" cy="96838"/>
            </a:xfrm>
            <a:custGeom>
              <a:avLst/>
              <a:gdLst>
                <a:gd name="T0" fmla="*/ 194 w 234"/>
                <a:gd name="T1" fmla="*/ 28 h 137"/>
                <a:gd name="T2" fmla="*/ 136 w 234"/>
                <a:gd name="T3" fmla="*/ 0 h 137"/>
                <a:gd name="T4" fmla="*/ 108 w 234"/>
                <a:gd name="T5" fmla="*/ 88 h 137"/>
                <a:gd name="T6" fmla="*/ 104 w 234"/>
                <a:gd name="T7" fmla="*/ 100 h 137"/>
                <a:gd name="T8" fmla="*/ 91 w 234"/>
                <a:gd name="T9" fmla="*/ 65 h 137"/>
                <a:gd name="T10" fmla="*/ 84 w 234"/>
                <a:gd name="T11" fmla="*/ 23 h 137"/>
                <a:gd name="T12" fmla="*/ 84 w 234"/>
                <a:gd name="T13" fmla="*/ 23 h 137"/>
                <a:gd name="T14" fmla="*/ 83 w 234"/>
                <a:gd name="T15" fmla="*/ 23 h 137"/>
                <a:gd name="T16" fmla="*/ 83 w 234"/>
                <a:gd name="T17" fmla="*/ 23 h 137"/>
                <a:gd name="T18" fmla="*/ 83 w 234"/>
                <a:gd name="T19" fmla="*/ 23 h 137"/>
                <a:gd name="T20" fmla="*/ 83 w 234"/>
                <a:gd name="T21" fmla="*/ 23 h 137"/>
                <a:gd name="T22" fmla="*/ 83 w 234"/>
                <a:gd name="T23" fmla="*/ 23 h 137"/>
                <a:gd name="T24" fmla="*/ 76 w 234"/>
                <a:gd name="T25" fmla="*/ 65 h 137"/>
                <a:gd name="T26" fmla="*/ 63 w 234"/>
                <a:gd name="T27" fmla="*/ 100 h 137"/>
                <a:gd name="T28" fmla="*/ 59 w 234"/>
                <a:gd name="T29" fmla="*/ 88 h 137"/>
                <a:gd name="T30" fmla="*/ 31 w 234"/>
                <a:gd name="T31" fmla="*/ 0 h 137"/>
                <a:gd name="T32" fmla="*/ 0 w 234"/>
                <a:gd name="T33" fmla="*/ 16 h 137"/>
                <a:gd name="T34" fmla="*/ 25 w 234"/>
                <a:gd name="T35" fmla="*/ 54 h 137"/>
                <a:gd name="T36" fmla="*/ 32 w 234"/>
                <a:gd name="T37" fmla="*/ 125 h 137"/>
                <a:gd name="T38" fmla="*/ 32 w 234"/>
                <a:gd name="T39" fmla="*/ 137 h 137"/>
                <a:gd name="T40" fmla="*/ 32 w 234"/>
                <a:gd name="T41" fmla="*/ 137 h 137"/>
                <a:gd name="T42" fmla="*/ 83 w 234"/>
                <a:gd name="T43" fmla="*/ 137 h 137"/>
                <a:gd name="T44" fmla="*/ 83 w 234"/>
                <a:gd name="T45" fmla="*/ 137 h 137"/>
                <a:gd name="T46" fmla="*/ 232 w 234"/>
                <a:gd name="T47" fmla="*/ 137 h 137"/>
                <a:gd name="T48" fmla="*/ 194 w 234"/>
                <a:gd name="T4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37">
                  <a:moveTo>
                    <a:pt x="194" y="28"/>
                  </a:moveTo>
                  <a:cubicBezTo>
                    <a:pt x="157" y="14"/>
                    <a:pt x="136" y="0"/>
                    <a:pt x="136" y="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120" y="25"/>
                    <a:pt x="89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8" y="23"/>
                    <a:pt x="47" y="25"/>
                    <a:pt x="76" y="6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0" y="7"/>
                    <a:pt x="0" y="16"/>
                  </a:cubicBezTo>
                  <a:cubicBezTo>
                    <a:pt x="12" y="26"/>
                    <a:pt x="20" y="38"/>
                    <a:pt x="25" y="54"/>
                  </a:cubicBezTo>
                  <a:cubicBezTo>
                    <a:pt x="31" y="73"/>
                    <a:pt x="31" y="96"/>
                    <a:pt x="32" y="125"/>
                  </a:cubicBezTo>
                  <a:cubicBezTo>
                    <a:pt x="32" y="129"/>
                    <a:pt x="32" y="133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1" y="75"/>
                    <a:pt x="234" y="43"/>
                    <a:pt x="19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C97A4E0-4E5C-48BD-A73E-DD4DFFB6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1558926"/>
              <a:ext cx="209550" cy="96838"/>
            </a:xfrm>
            <a:custGeom>
              <a:avLst/>
              <a:gdLst>
                <a:gd name="T0" fmla="*/ 261 w 301"/>
                <a:gd name="T1" fmla="*/ 28 h 137"/>
                <a:gd name="T2" fmla="*/ 203 w 301"/>
                <a:gd name="T3" fmla="*/ 0 h 137"/>
                <a:gd name="T4" fmla="*/ 175 w 301"/>
                <a:gd name="T5" fmla="*/ 88 h 137"/>
                <a:gd name="T6" fmla="*/ 171 w 301"/>
                <a:gd name="T7" fmla="*/ 100 h 137"/>
                <a:gd name="T8" fmla="*/ 158 w 301"/>
                <a:gd name="T9" fmla="*/ 65 h 137"/>
                <a:gd name="T10" fmla="*/ 151 w 301"/>
                <a:gd name="T11" fmla="*/ 23 h 137"/>
                <a:gd name="T12" fmla="*/ 151 w 301"/>
                <a:gd name="T13" fmla="*/ 23 h 137"/>
                <a:gd name="T14" fmla="*/ 150 w 301"/>
                <a:gd name="T15" fmla="*/ 23 h 137"/>
                <a:gd name="T16" fmla="*/ 150 w 301"/>
                <a:gd name="T17" fmla="*/ 23 h 137"/>
                <a:gd name="T18" fmla="*/ 150 w 301"/>
                <a:gd name="T19" fmla="*/ 23 h 137"/>
                <a:gd name="T20" fmla="*/ 150 w 301"/>
                <a:gd name="T21" fmla="*/ 23 h 137"/>
                <a:gd name="T22" fmla="*/ 150 w 301"/>
                <a:gd name="T23" fmla="*/ 23 h 137"/>
                <a:gd name="T24" fmla="*/ 143 w 301"/>
                <a:gd name="T25" fmla="*/ 65 h 137"/>
                <a:gd name="T26" fmla="*/ 130 w 301"/>
                <a:gd name="T27" fmla="*/ 100 h 137"/>
                <a:gd name="T28" fmla="*/ 126 w 301"/>
                <a:gd name="T29" fmla="*/ 88 h 137"/>
                <a:gd name="T30" fmla="*/ 98 w 301"/>
                <a:gd name="T31" fmla="*/ 0 h 137"/>
                <a:gd name="T32" fmla="*/ 40 w 301"/>
                <a:gd name="T33" fmla="*/ 28 h 137"/>
                <a:gd name="T34" fmla="*/ 2 w 301"/>
                <a:gd name="T35" fmla="*/ 137 h 137"/>
                <a:gd name="T36" fmla="*/ 150 w 301"/>
                <a:gd name="T37" fmla="*/ 137 h 137"/>
                <a:gd name="T38" fmla="*/ 151 w 301"/>
                <a:gd name="T39" fmla="*/ 137 h 137"/>
                <a:gd name="T40" fmla="*/ 299 w 301"/>
                <a:gd name="T41" fmla="*/ 137 h 137"/>
                <a:gd name="T42" fmla="*/ 261 w 301"/>
                <a:gd name="T43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1" h="137">
                  <a:moveTo>
                    <a:pt x="261" y="28"/>
                  </a:moveTo>
                  <a:cubicBezTo>
                    <a:pt x="224" y="14"/>
                    <a:pt x="203" y="0"/>
                    <a:pt x="203" y="0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87" y="25"/>
                    <a:pt x="156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45" y="23"/>
                    <a:pt x="114" y="25"/>
                    <a:pt x="143" y="6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76" y="14"/>
                    <a:pt x="40" y="28"/>
                  </a:cubicBezTo>
                  <a:cubicBezTo>
                    <a:pt x="0" y="43"/>
                    <a:pt x="3" y="75"/>
                    <a:pt x="2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75"/>
                    <a:pt x="301" y="43"/>
                    <a:pt x="261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E3FF6305-5D9E-4646-B4F9-554DC7E9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1447801"/>
              <a:ext cx="98425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8124C592-98D0-4825-B9C7-1C202F47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1447801"/>
              <a:ext cx="96838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9FC9AD3-3A02-45A4-B6CF-46508B71C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25" y="1255713"/>
              <a:ext cx="184150" cy="184150"/>
            </a:xfrm>
            <a:custGeom>
              <a:avLst/>
              <a:gdLst>
                <a:gd name="T0" fmla="*/ 256 w 263"/>
                <a:gd name="T1" fmla="*/ 101 h 262"/>
                <a:gd name="T2" fmla="*/ 236 w 263"/>
                <a:gd name="T3" fmla="*/ 97 h 262"/>
                <a:gd name="T4" fmla="*/ 230 w 263"/>
                <a:gd name="T5" fmla="*/ 81 h 262"/>
                <a:gd name="T6" fmla="*/ 241 w 263"/>
                <a:gd name="T7" fmla="*/ 64 h 262"/>
                <a:gd name="T8" fmla="*/ 240 w 263"/>
                <a:gd name="T9" fmla="*/ 54 h 262"/>
                <a:gd name="T10" fmla="*/ 208 w 263"/>
                <a:gd name="T11" fmla="*/ 23 h 262"/>
                <a:gd name="T12" fmla="*/ 199 w 263"/>
                <a:gd name="T13" fmla="*/ 22 h 262"/>
                <a:gd name="T14" fmla="*/ 181 w 263"/>
                <a:gd name="T15" fmla="*/ 33 h 262"/>
                <a:gd name="T16" fmla="*/ 166 w 263"/>
                <a:gd name="T17" fmla="*/ 26 h 262"/>
                <a:gd name="T18" fmla="*/ 161 w 263"/>
                <a:gd name="T19" fmla="*/ 6 h 262"/>
                <a:gd name="T20" fmla="*/ 154 w 263"/>
                <a:gd name="T21" fmla="*/ 0 h 262"/>
                <a:gd name="T22" fmla="*/ 109 w 263"/>
                <a:gd name="T23" fmla="*/ 0 h 262"/>
                <a:gd name="T24" fmla="*/ 102 w 263"/>
                <a:gd name="T25" fmla="*/ 6 h 262"/>
                <a:gd name="T26" fmla="*/ 97 w 263"/>
                <a:gd name="T27" fmla="*/ 26 h 262"/>
                <a:gd name="T28" fmla="*/ 81 w 263"/>
                <a:gd name="T29" fmla="*/ 33 h 262"/>
                <a:gd name="T30" fmla="*/ 64 w 263"/>
                <a:gd name="T31" fmla="*/ 22 h 262"/>
                <a:gd name="T32" fmla="*/ 54 w 263"/>
                <a:gd name="T33" fmla="*/ 23 h 262"/>
                <a:gd name="T34" fmla="*/ 23 w 263"/>
                <a:gd name="T35" fmla="*/ 54 h 262"/>
                <a:gd name="T36" fmla="*/ 22 w 263"/>
                <a:gd name="T37" fmla="*/ 64 h 262"/>
                <a:gd name="T38" fmla="*/ 33 w 263"/>
                <a:gd name="T39" fmla="*/ 81 h 262"/>
                <a:gd name="T40" fmla="*/ 27 w 263"/>
                <a:gd name="T41" fmla="*/ 97 h 262"/>
                <a:gd name="T42" fmla="*/ 6 w 263"/>
                <a:gd name="T43" fmla="*/ 101 h 262"/>
                <a:gd name="T44" fmla="*/ 0 w 263"/>
                <a:gd name="T45" fmla="*/ 109 h 262"/>
                <a:gd name="T46" fmla="*/ 0 w 263"/>
                <a:gd name="T47" fmla="*/ 153 h 262"/>
                <a:gd name="T48" fmla="*/ 6 w 263"/>
                <a:gd name="T49" fmla="*/ 161 h 262"/>
                <a:gd name="T50" fmla="*/ 27 w 263"/>
                <a:gd name="T51" fmla="*/ 165 h 262"/>
                <a:gd name="T52" fmla="*/ 33 w 263"/>
                <a:gd name="T53" fmla="*/ 181 h 262"/>
                <a:gd name="T54" fmla="*/ 22 w 263"/>
                <a:gd name="T55" fmla="*/ 198 h 262"/>
                <a:gd name="T56" fmla="*/ 23 w 263"/>
                <a:gd name="T57" fmla="*/ 208 h 262"/>
                <a:gd name="T58" fmla="*/ 54 w 263"/>
                <a:gd name="T59" fmla="*/ 239 h 262"/>
                <a:gd name="T60" fmla="*/ 64 w 263"/>
                <a:gd name="T61" fmla="*/ 240 h 262"/>
                <a:gd name="T62" fmla="*/ 81 w 263"/>
                <a:gd name="T63" fmla="*/ 229 h 262"/>
                <a:gd name="T64" fmla="*/ 97 w 263"/>
                <a:gd name="T65" fmla="*/ 236 h 262"/>
                <a:gd name="T66" fmla="*/ 102 w 263"/>
                <a:gd name="T67" fmla="*/ 256 h 262"/>
                <a:gd name="T68" fmla="*/ 109 w 263"/>
                <a:gd name="T69" fmla="*/ 262 h 262"/>
                <a:gd name="T70" fmla="*/ 154 w 263"/>
                <a:gd name="T71" fmla="*/ 262 h 262"/>
                <a:gd name="T72" fmla="*/ 161 w 263"/>
                <a:gd name="T73" fmla="*/ 256 h 262"/>
                <a:gd name="T74" fmla="*/ 166 w 263"/>
                <a:gd name="T75" fmla="*/ 236 h 262"/>
                <a:gd name="T76" fmla="*/ 181 w 263"/>
                <a:gd name="T77" fmla="*/ 229 h 262"/>
                <a:gd name="T78" fmla="*/ 199 w 263"/>
                <a:gd name="T79" fmla="*/ 240 h 262"/>
                <a:gd name="T80" fmla="*/ 208 w 263"/>
                <a:gd name="T81" fmla="*/ 239 h 262"/>
                <a:gd name="T82" fmla="*/ 240 w 263"/>
                <a:gd name="T83" fmla="*/ 208 h 262"/>
                <a:gd name="T84" fmla="*/ 241 w 263"/>
                <a:gd name="T85" fmla="*/ 198 h 262"/>
                <a:gd name="T86" fmla="*/ 230 w 263"/>
                <a:gd name="T87" fmla="*/ 181 h 262"/>
                <a:gd name="T88" fmla="*/ 236 w 263"/>
                <a:gd name="T89" fmla="*/ 165 h 262"/>
                <a:gd name="T90" fmla="*/ 256 w 263"/>
                <a:gd name="T91" fmla="*/ 161 h 262"/>
                <a:gd name="T92" fmla="*/ 263 w 263"/>
                <a:gd name="T93" fmla="*/ 153 h 262"/>
                <a:gd name="T94" fmla="*/ 263 w 263"/>
                <a:gd name="T95" fmla="*/ 109 h 262"/>
                <a:gd name="T96" fmla="*/ 256 w 263"/>
                <a:gd name="T97" fmla="*/ 101 h 262"/>
                <a:gd name="T98" fmla="*/ 178 w 263"/>
                <a:gd name="T99" fmla="*/ 131 h 262"/>
                <a:gd name="T100" fmla="*/ 131 w 263"/>
                <a:gd name="T101" fmla="*/ 178 h 262"/>
                <a:gd name="T102" fmla="*/ 84 w 263"/>
                <a:gd name="T103" fmla="*/ 131 h 262"/>
                <a:gd name="T104" fmla="*/ 131 w 263"/>
                <a:gd name="T105" fmla="*/ 84 h 262"/>
                <a:gd name="T106" fmla="*/ 178 w 263"/>
                <a:gd name="T107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262">
                  <a:moveTo>
                    <a:pt x="256" y="101"/>
                  </a:moveTo>
                  <a:cubicBezTo>
                    <a:pt x="236" y="97"/>
                    <a:pt x="236" y="97"/>
                    <a:pt x="236" y="97"/>
                  </a:cubicBezTo>
                  <a:cubicBezTo>
                    <a:pt x="234" y="91"/>
                    <a:pt x="232" y="86"/>
                    <a:pt x="230" y="8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3" y="61"/>
                    <a:pt x="242" y="57"/>
                    <a:pt x="240" y="54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6" y="20"/>
                    <a:pt x="202" y="20"/>
                    <a:pt x="199" y="2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6" y="30"/>
                    <a:pt x="171" y="28"/>
                    <a:pt x="166" y="2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2"/>
                    <a:pt x="157" y="0"/>
                    <a:pt x="15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0"/>
                    <a:pt x="102" y="2"/>
                    <a:pt x="102" y="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2" y="28"/>
                    <a:pt x="87" y="30"/>
                    <a:pt x="81" y="3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1" y="20"/>
                    <a:pt x="57" y="20"/>
                    <a:pt x="54" y="2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0" y="57"/>
                    <a:pt x="20" y="61"/>
                    <a:pt x="22" y="64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0" y="86"/>
                    <a:pt x="28" y="91"/>
                    <a:pt x="2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3" y="102"/>
                    <a:pt x="0" y="105"/>
                    <a:pt x="0" y="10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7"/>
                    <a:pt x="3" y="160"/>
                    <a:pt x="6" y="161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71"/>
                    <a:pt x="30" y="176"/>
                    <a:pt x="33" y="181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0" y="201"/>
                    <a:pt x="20" y="205"/>
                    <a:pt x="23" y="208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7" y="242"/>
                    <a:pt x="61" y="242"/>
                    <a:pt x="64" y="240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7" y="232"/>
                    <a:pt x="92" y="234"/>
                    <a:pt x="97" y="236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60"/>
                    <a:pt x="105" y="262"/>
                    <a:pt x="109" y="262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57" y="262"/>
                    <a:pt x="160" y="260"/>
                    <a:pt x="161" y="256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171" y="234"/>
                    <a:pt x="176" y="232"/>
                    <a:pt x="181" y="229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202" y="242"/>
                    <a:pt x="206" y="242"/>
                    <a:pt x="208" y="239"/>
                  </a:cubicBezTo>
                  <a:cubicBezTo>
                    <a:pt x="240" y="208"/>
                    <a:pt x="240" y="208"/>
                    <a:pt x="240" y="208"/>
                  </a:cubicBezTo>
                  <a:cubicBezTo>
                    <a:pt x="242" y="205"/>
                    <a:pt x="243" y="201"/>
                    <a:pt x="241" y="198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2" y="176"/>
                    <a:pt x="234" y="171"/>
                    <a:pt x="236" y="165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60" y="160"/>
                    <a:pt x="263" y="157"/>
                    <a:pt x="263" y="153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105"/>
                    <a:pt x="260" y="102"/>
                    <a:pt x="256" y="101"/>
                  </a:cubicBezTo>
                  <a:close/>
                  <a:moveTo>
                    <a:pt x="178" y="131"/>
                  </a:moveTo>
                  <a:cubicBezTo>
                    <a:pt x="178" y="157"/>
                    <a:pt x="157" y="178"/>
                    <a:pt x="131" y="178"/>
                  </a:cubicBezTo>
                  <a:cubicBezTo>
                    <a:pt x="105" y="178"/>
                    <a:pt x="84" y="157"/>
                    <a:pt x="84" y="131"/>
                  </a:cubicBezTo>
                  <a:cubicBezTo>
                    <a:pt x="84" y="105"/>
                    <a:pt x="105" y="84"/>
                    <a:pt x="131" y="84"/>
                  </a:cubicBezTo>
                  <a:cubicBezTo>
                    <a:pt x="157" y="84"/>
                    <a:pt x="178" y="105"/>
                    <a:pt x="178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ekst alternatywny wygenerowany przez komputer:&#10;Lok.ty Inf.je wroski &#10;larcza Finansowa PER dla Mikrofrm oraz Makych Średnich &#10;Tarcza Finansowa PFR I O &#10;Tarcza Finansowa PFR 2.0 ">
            <a:extLst>
              <a:ext uri="{FF2B5EF4-FFF2-40B4-BE49-F238E27FC236}">
                <a16:creationId xmlns:a16="http://schemas.microsoft.com/office/drawing/2014/main" id="{83B2F2EC-56BF-4B1E-952D-76C42488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6" y="4266481"/>
            <a:ext cx="5616187" cy="10748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04011A8-DDDF-4399-AB8E-C94621887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6" y="1212230"/>
            <a:ext cx="5616187" cy="2575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756851" y="1358174"/>
            <a:ext cx="3884546" cy="868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Tarcza 2.0 lub sprawdzić status Wniosku należy w menu górnym wybrać „Wnioski”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„Wnioski zewnętrzne”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Tarcza Antykryzysowa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4037295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56851" y="4020440"/>
            <a:ext cx="399340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opcję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Tarcza Finansowa PFR 2.0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 flipV="1">
            <a:off x="5572902" y="4416088"/>
            <a:ext cx="1020943" cy="38784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łamany 5">
            <a:extLst>
              <a:ext uri="{FF2B5EF4-FFF2-40B4-BE49-F238E27FC236}">
                <a16:creationId xmlns:a16="http://schemas.microsoft.com/office/drawing/2014/main" id="{804CB3B0-8754-4FBB-A88D-D29BC8F4E0B8}"/>
              </a:ext>
            </a:extLst>
          </p:cNvPr>
          <p:cNvCxnSpPr>
            <a:cxnSpLocks/>
          </p:cNvCxnSpPr>
          <p:nvPr/>
        </p:nvCxnSpPr>
        <p:spPr>
          <a:xfrm rot="10800000">
            <a:off x="3853138" y="1358175"/>
            <a:ext cx="2740706" cy="452394"/>
          </a:xfrm>
          <a:prstGeom prst="bentConnector3">
            <a:avLst>
              <a:gd name="adj1" fmla="val 2311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łamany 25">
            <a:extLst>
              <a:ext uri="{FF2B5EF4-FFF2-40B4-BE49-F238E27FC236}">
                <a16:creationId xmlns:a16="http://schemas.microsoft.com/office/drawing/2014/main" id="{61488D15-B53E-418F-A33D-855DB5B75DE3}"/>
              </a:ext>
            </a:extLst>
          </p:cNvPr>
          <p:cNvCxnSpPr>
            <a:cxnSpLocks/>
          </p:cNvCxnSpPr>
          <p:nvPr/>
        </p:nvCxnSpPr>
        <p:spPr>
          <a:xfrm rot="10800000">
            <a:off x="5662569" y="1810569"/>
            <a:ext cx="2122414" cy="415856"/>
          </a:xfrm>
          <a:prstGeom prst="bentConnector3">
            <a:avLst>
              <a:gd name="adj1" fmla="val 9426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09B98966-E6B9-4F03-BD59-6E222DDCE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1" y="1037122"/>
            <a:ext cx="5605546" cy="4737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4027719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93430" y="4014514"/>
            <a:ext cx="399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wybierz przycisk „Dalej”</a:t>
            </a:r>
          </a:p>
          <a:p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3120576"/>
            <a:ext cx="3920510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o Subwencję Tarcza 2.0 wybierz  zakładkę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wnioski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cxnSp>
        <p:nvCxnSpPr>
          <p:cNvPr id="6" name="Łącznik łamany 5"/>
          <p:cNvCxnSpPr>
            <a:cxnSpLocks/>
          </p:cNvCxnSpPr>
          <p:nvPr/>
        </p:nvCxnSpPr>
        <p:spPr>
          <a:xfrm rot="10800000">
            <a:off x="2254232" y="1708391"/>
            <a:ext cx="4377229" cy="1648692"/>
          </a:xfrm>
          <a:prstGeom prst="bentConnector3">
            <a:avLst>
              <a:gd name="adj1" fmla="val 2431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>
            <a:cxnSpLocks/>
          </p:cNvCxnSpPr>
          <p:nvPr/>
        </p:nvCxnSpPr>
        <p:spPr>
          <a:xfrm rot="10800000">
            <a:off x="1577132" y="1656987"/>
            <a:ext cx="5054328" cy="137395"/>
          </a:xfrm>
          <a:prstGeom prst="bentConnector3">
            <a:avLst>
              <a:gd name="adj1" fmla="val 1879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6756851" y="1373068"/>
            <a:ext cx="366848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zakładkę „Nowy wniosek” i wypełnij dane we wskazanych polach.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 flipV="1">
            <a:off x="5398571" y="4331707"/>
            <a:ext cx="4910828" cy="804760"/>
          </a:xfrm>
          <a:prstGeom prst="bentConnector3">
            <a:avLst>
              <a:gd name="adj1" fmla="val 7220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793430" y="4331706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879D2F0B-FCC4-4F85-80A3-349F57FDDF8F}"/>
              </a:ext>
            </a:extLst>
          </p:cNvPr>
          <p:cNvSpPr/>
          <p:nvPr/>
        </p:nvSpPr>
        <p:spPr>
          <a:xfrm>
            <a:off x="6756851" y="2043701"/>
            <a:ext cx="399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Wybrany rachunek musi być firmowym rachunkiem rozliczeniowym prowadzonym w PLN. Nie może to być rachunek techniczny, VAT, walutowy, czy rachunek oszczędnościowo rozliczeniowy.</a:t>
            </a:r>
          </a:p>
        </p:txBody>
      </p:sp>
    </p:spTree>
    <p:extLst>
      <p:ext uri="{BB962C8B-B14F-4D97-AF65-F5344CB8AC3E}">
        <p14:creationId xmlns:p14="http://schemas.microsoft.com/office/powerpoint/2010/main" val="285786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8878"/>
            <a:ext cx="4767638" cy="558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596933"/>
            <a:ext cx="3920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stronie www PFR możesz pobrać wzór Pełnomocnictwa oraz sprawdzić listę kodów PKD, które kwalifikowane są w ramach Tarczy 2.0.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tych trzech datach musisz mieć przynajmniej jeden ze wskazanych kodów: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grudnia 2019 r., 1 listopada 2020 r. , dzień złożenia wniosku.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musi to być ten sam kod oraz nie musi to być kod główny.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2511438" y="1987755"/>
            <a:ext cx="3999583" cy="734180"/>
          </a:xfrm>
          <a:prstGeom prst="bentConnector3">
            <a:avLst>
              <a:gd name="adj1" fmla="val 932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4210494" y="2773799"/>
            <a:ext cx="2300527" cy="415967"/>
          </a:xfrm>
          <a:prstGeom prst="bentConnector3">
            <a:avLst>
              <a:gd name="adj1" fmla="val 932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6793430" y="5522772"/>
            <a:ext cx="344307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5465136" y="5687937"/>
            <a:ext cx="1045885" cy="78477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1127910"/>
            <a:ext cx="4406400" cy="29313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413522"/>
            <a:ext cx="392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763386" y="1987755"/>
            <a:ext cx="1747636" cy="925566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2209827" y="2335885"/>
            <a:ext cx="4301194" cy="811351"/>
          </a:xfrm>
          <a:prstGeom prst="bentConnector3">
            <a:avLst>
              <a:gd name="adj1" fmla="val 525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778926" y="1690521"/>
            <a:ext cx="460854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pola, dla których nie nastąpiło automatyczne zaczytanie danych.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03228" y="1864598"/>
            <a:ext cx="1658679" cy="85733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18789" y="4170628"/>
            <a:ext cx="10545193" cy="1936956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24036" y="4473187"/>
            <a:ext cx="370420" cy="36908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277198" y="4270179"/>
            <a:ext cx="9642990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Kategoria przedsiębiorcy należy wybrać: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08866"/>
              </a:buClr>
              <a:buSzPts val="900"/>
              <a:buFont typeface="Calibri" panose="020F0502020204030204" pitchFamily="34" charset="0"/>
              <a:buAutoNum type="arabicParenR"/>
              <a:tabLst>
                <a:tab pos="180340" algn="l"/>
              </a:tabLst>
            </a:pPr>
            <a:r>
              <a:rPr lang="pl-PL" sz="1400" b="1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Mikroprzedsiębiorca</a:t>
            </a: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jeżeli zatrudnienie w firmie na dzień 31.12.2019 r., a w przypadku braku jakiegokolwiek pracownika na tę datę                - na dzień 31 lipca 2020 r., nie przekraczało 9 pracowników (z wyłączeniem właściciela/i), a roczny obrót lub suma bilansowa nie przekracza 2 mln euro;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  <a:buSzPts val="900"/>
              <a:buFont typeface="Calibri" panose="020F0502020204030204" pitchFamily="34" charset="0"/>
              <a:buAutoNum type="arabicParenR"/>
              <a:tabLst>
                <a:tab pos="180340" algn="l"/>
              </a:tabLst>
            </a:pPr>
            <a:r>
              <a:rPr lang="pl-PL" sz="14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lub średni przedsiębiorca 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jeżeli zatrudnienie w firmie na dzień 31 grudnia 2019 r., a w przypadku braku jakiegokolwiek pracownika     na tę datę - na dzień 31 lipca 2020 r., nie przekraczało 249 pracowników  (z wyłączeniem właściciela/i), a roczny obrót nie przekracza           50 mln EUR lub suma bilansowa nie przekracza 43 mln EUR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MIKRO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18789" y="1254642"/>
            <a:ext cx="10545193" cy="2243470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>
            <a:grpSpLocks noChangeAspect="1"/>
          </p:cNvGrpSpPr>
          <p:nvPr/>
        </p:nvGrpSpPr>
        <p:grpSpPr>
          <a:xfrm>
            <a:off x="970086" y="1517336"/>
            <a:ext cx="614224" cy="61200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624368" y="1516794"/>
            <a:ext cx="9316534" cy="2029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 przedsiębiorca może uczestniczyć w Programie na takich samych warunkach jak MŚP, jeżeli: 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lub więcej jego kapitału zakładowego lub praw głosu jest bezpośrednio lub pośrednio kontrolowane, wspólnie lub indywidualnie, przez jeden lub więcej organów publicznych, przy czym w każdym przypadku przedsiębiorstwo samodzielnie (bez wspólników i podmiotów powiązanych) zatrudnia do 249 pracowników, a roczny obrót nie przekracza 50 mln EUR lub jego suma bilansowa nie przekracza 43 mln EUR oraz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jest </a:t>
            </a:r>
            <a:r>
              <a:rPr lang="pl-PL" sz="14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Mikroprzedsiębiorcą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skorzystał z programu Tarcza finansowa Polskiego Funduszu Rozwoju dla Dużych Firm.</a:t>
            </a:r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5" y="4444545"/>
            <a:ext cx="4406400" cy="5996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22995" y="4380670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850606" y="4532665"/>
            <a:ext cx="4736689" cy="623034"/>
          </a:xfrm>
          <a:prstGeom prst="bentConnector3">
            <a:avLst>
              <a:gd name="adj1" fmla="val 443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282635" y="4467303"/>
            <a:ext cx="4973358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o Działalności Gospodarczej (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aby móc dalej składać wniosek.</a:t>
            </a:r>
          </a:p>
        </p:txBody>
      </p:sp>
    </p:spTree>
    <p:extLst>
      <p:ext uri="{BB962C8B-B14F-4D97-AF65-F5344CB8AC3E}">
        <p14:creationId xmlns:p14="http://schemas.microsoft.com/office/powerpoint/2010/main" val="419064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3043</Words>
  <Application>Microsoft Office PowerPoint</Application>
  <PresentationFormat>Panoramiczny</PresentationFormat>
  <Paragraphs>211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Arial</vt:lpstr>
      <vt:lpstr>Calibri</vt:lpstr>
      <vt:lpstr>Open Sans</vt:lpstr>
      <vt:lpstr>Office Theme</vt:lpstr>
      <vt:lpstr>Prezentacja programu PowerPoint</vt:lpstr>
      <vt:lpstr>Przed wnioskiem:</vt:lpstr>
      <vt:lpstr>Zanim złożysz wniosek:</vt:lpstr>
      <vt:lpstr>Zanim złożysz wniosek: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Wniosek o Subwencję dla MIKRO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Marcin Błędos</cp:lastModifiedBy>
  <cp:revision>123</cp:revision>
  <dcterms:created xsi:type="dcterms:W3CDTF">2021-01-14T09:22:23Z</dcterms:created>
  <dcterms:modified xsi:type="dcterms:W3CDTF">2021-01-19T07:57:13Z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BANK\michal.derkowski;Michał Derkowski</vt:lpwstr>
  </property>
  <property fmtid="{D5CDD505-2E9C-101B-9397-08002B2CF9AE}" pid="4" name="BPSClassificationDate">
    <vt:lpwstr>2021-01-14T10:23:22.9452595+01:00</vt:lpwstr>
  </property>
  <property fmtid="{D5CDD505-2E9C-101B-9397-08002B2CF9AE}" pid="5" name="BPSClassifiedBySID">
    <vt:lpwstr>BANK\S-1-5-21-2235066060-4034229115-1914166231-55116</vt:lpwstr>
  </property>
  <property fmtid="{D5CDD505-2E9C-101B-9397-08002B2CF9AE}" pid="6" name="BPSGRNItemId">
    <vt:lpwstr>GRN-1baa7a9a-0126-4a6e-8668-e73034d6217d</vt:lpwstr>
  </property>
  <property fmtid="{D5CDD505-2E9C-101B-9397-08002B2CF9AE}" pid="7" name="BPSHash">
    <vt:lpwstr>GvkhTKu36cvSCI49TB7pPlXLqZpWJVNidcHrsDR5Zfs=</vt:lpwstr>
  </property>
  <property fmtid="{D5CDD505-2E9C-101B-9397-08002B2CF9AE}" pid="8" name="BPSRefresh">
    <vt:lpwstr>False</vt:lpwstr>
  </property>
</Properties>
</file>