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93C"/>
    <a:srgbClr val="FCFCFC"/>
    <a:srgbClr val="3F5E89"/>
    <a:srgbClr val="008364"/>
    <a:srgbClr val="CAD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428D-AA36-4FBD-B8EC-3E3AE6F05D69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9E965-261E-44AF-BD95-6D884252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846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91627-9437-4523-8F31-543D32DD2C65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0248-8114-4C39-88DC-74CAB6B6B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99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office-business-colleagues-meeting-120964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hlinkClick r:id="rId3"/>
              </a:rPr>
              <a:t>https://pixabay.com/photos/office-business-colleagues-meeting-1209640/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43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E48C1AA-F38C-4192-839F-F0C690081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4695" y="3861048"/>
            <a:ext cx="5188717" cy="610820"/>
          </a:xfrm>
        </p:spPr>
        <p:txBody>
          <a:bodyPr anchor="b">
            <a:noAutofit/>
          </a:bodyPr>
          <a:lstStyle>
            <a:lvl1pPr algn="ctr">
              <a:defRPr lang="en-US" sz="5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881" y="4502348"/>
            <a:ext cx="5200344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8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6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3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9068BF-A348-4A36-BBAA-28DF3AD0DAE8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8487679-5404-478E-8634-CADC6BC6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4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FD0E27-3D61-4139-894C-4DB23FF22805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B25985-050D-4343-B05B-BCAB71FE3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760" y="888609"/>
            <a:ext cx="10972482" cy="44361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82848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437973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155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6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CB0FB17-ACBA-40CA-B872-BF25D4C074BB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636751F-96C2-45B2-9FB0-ED56DA89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CF354-BB52-4E42-8923-4C79F8CD23DA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FAA5309-2AA1-451B-B791-C010710A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4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frsa.pl/tarcza-finansowa-pfr/tarcza-finansowa-pfr-20.html#mmsp" TargetMode="External"/><Relationship Id="rId4" Type="http://schemas.openxmlformats.org/officeDocument/2006/relationships/hyperlink" Target="https://pfrsa.pl/tarcza-finansowa-pf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AFE6B6C-2C81-4E62-BF61-0195628282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8F25E3-EDE8-4A42-9338-1F321339860F}"/>
              </a:ext>
            </a:extLst>
          </p:cNvPr>
          <p:cNvSpPr/>
          <p:nvPr/>
        </p:nvSpPr>
        <p:spPr>
          <a:xfrm>
            <a:off x="3657599" y="862491"/>
            <a:ext cx="8534401" cy="49332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9ECE5-9D98-4A10-86B3-1B10B2F24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3891" y="1563206"/>
            <a:ext cx="7016719" cy="764440"/>
          </a:xfrm>
        </p:spPr>
        <p:txBody>
          <a:bodyPr>
            <a:noAutofit/>
          </a:bodyPr>
          <a:lstStyle/>
          <a:p>
            <a:r>
              <a:rPr lang="pl-PL" sz="4000" b="1" dirty="0"/>
              <a:t>SKŁADANIE WNIOSKU </a:t>
            </a:r>
          </a:p>
          <a:p>
            <a:r>
              <a:rPr lang="pl-PL" sz="4000" b="1" dirty="0"/>
              <a:t>O SUBWENCJĘ PFR </a:t>
            </a:r>
          </a:p>
          <a:p>
            <a:r>
              <a:rPr lang="pl-PL" sz="4000" b="1" dirty="0"/>
              <a:t>TARCZA 2.0 </a:t>
            </a:r>
          </a:p>
          <a:p>
            <a:r>
              <a:rPr lang="pl-PL" sz="4000" b="1" dirty="0"/>
              <a:t>DLA MIKROFIRM</a:t>
            </a:r>
            <a:endParaRPr lang="pl-PL" sz="4000" dirty="0"/>
          </a:p>
        </p:txBody>
      </p:sp>
      <p:sp>
        <p:nvSpPr>
          <p:cNvPr id="6" name="Prostokąt 5"/>
          <p:cNvSpPr/>
          <p:nvPr/>
        </p:nvSpPr>
        <p:spPr>
          <a:xfrm>
            <a:off x="3657598" y="4844143"/>
            <a:ext cx="8534402" cy="78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84" y="5014808"/>
            <a:ext cx="1795534" cy="5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68814" y="134107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797444" y="1645061"/>
            <a:ext cx="5411970" cy="924652"/>
          </a:xfrm>
          <a:prstGeom prst="bentConnector3">
            <a:avLst>
              <a:gd name="adj1" fmla="val 128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6860476" y="1637569"/>
            <a:ext cx="4973358" cy="59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odpowiedź przy tym oświadczeniu.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zaznaczenia opcji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pojawi się kolejny ekran. 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9488"/>
            <a:ext cx="4406400" cy="9543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34120"/>
            <a:ext cx="4406400" cy="214820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 łamany 23"/>
          <p:cNvCxnSpPr/>
          <p:nvPr/>
        </p:nvCxnSpPr>
        <p:spPr>
          <a:xfrm rot="10800000" flipV="1">
            <a:off x="797444" y="4518836"/>
            <a:ext cx="5298556" cy="802029"/>
          </a:xfrm>
          <a:prstGeom prst="bentConnector3">
            <a:avLst>
              <a:gd name="adj1" fmla="val 1107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16460" y="4270582"/>
            <a:ext cx="4347522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tego oświadczenia, aby móc przejść dalej. </a:t>
            </a:r>
          </a:p>
        </p:txBody>
      </p:sp>
    </p:spTree>
    <p:extLst>
      <p:ext uri="{BB962C8B-B14F-4D97-AF65-F5344CB8AC3E}">
        <p14:creationId xmlns:p14="http://schemas.microsoft.com/office/powerpoint/2010/main" val="391034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4" y="1341072"/>
            <a:ext cx="4406400" cy="274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58314" y="1203117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5305647" y="1973540"/>
            <a:ext cx="1308998" cy="63246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6816460" y="1558043"/>
            <a:ext cx="49733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wypełnić pola dla których nie nastąpiło automatyczne zaczytanie danych. 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wyświetlą się podpowiedzi w zakresie wymaganych danych w ramach danego pola.</a:t>
            </a:r>
          </a:p>
        </p:txBody>
      </p:sp>
      <p:cxnSp>
        <p:nvCxnSpPr>
          <p:cNvPr id="24" name="Łącznik łamany 23"/>
          <p:cNvCxnSpPr/>
          <p:nvPr/>
        </p:nvCxnSpPr>
        <p:spPr>
          <a:xfrm rot="10800000" flipV="1">
            <a:off x="4476307" y="3168502"/>
            <a:ext cx="2138338" cy="297714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25928" y="1203117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ADRES KORESPONDENCYJNY FIRMY</a:t>
            </a:r>
          </a:p>
        </p:txBody>
      </p:sp>
      <p:sp>
        <p:nvSpPr>
          <p:cNvPr id="5" name="Prostokąt 4"/>
          <p:cNvSpPr/>
          <p:nvPr/>
        </p:nvSpPr>
        <p:spPr>
          <a:xfrm>
            <a:off x="6814558" y="2961362"/>
            <a:ext cx="472192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pole jest obowiązkowe i będzie wykorzystywane przez PFR do wszelkiej komunikacji z Beneficjentem.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8947170" y="3343282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953385" y="4939075"/>
            <a:ext cx="293104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6845198" y="4451506"/>
            <a:ext cx="344307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Wniosek o Subwencję Tarcza 2.0.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>
            <a:off x="5195148" y="3910062"/>
            <a:ext cx="1499347" cy="70016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łamany 25"/>
          <p:cNvCxnSpPr/>
          <p:nvPr/>
        </p:nvCxnSpPr>
        <p:spPr>
          <a:xfrm rot="5400000" flipH="1" flipV="1">
            <a:off x="426149" y="4619937"/>
            <a:ext cx="903767" cy="150705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40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80" y="3565421"/>
            <a:ext cx="4406900" cy="23685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0" y="1130011"/>
            <a:ext cx="4406400" cy="21227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58314" y="1203117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3381153" y="1760877"/>
            <a:ext cx="3122992" cy="344438"/>
          </a:xfrm>
          <a:prstGeom prst="bentConnector3">
            <a:avLst>
              <a:gd name="adj1" fmla="val 12549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25928" y="1203117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ZATRUDNIENIE I OBROTY</a:t>
            </a:r>
          </a:p>
        </p:txBody>
      </p:sp>
      <p:sp>
        <p:nvSpPr>
          <p:cNvPr id="5" name="Prostokąt 4"/>
          <p:cNvSpPr/>
          <p:nvPr/>
        </p:nvSpPr>
        <p:spPr>
          <a:xfrm>
            <a:off x="6749976" y="1507106"/>
            <a:ext cx="50437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liczbę pracowników zatrudnionych przez przedsiębiorcę na dzień  31.12.2019 r. - co najmniej 1 pracownika, ale nie więcej niż 9 pracowników.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ustalenia statusu 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Mikrofirmy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przez pracownika należy rozumieć osobę zatrudnioną na podstawie umowy o pracę, przy czym za pracowników nie uważa się pracowników na urlopach macierzyńskich, ojcowskich, rodzicielskich, wychowawczych lub zatrudnionych w celu przygotowania zawodowego.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braku jakiegokolwiek pracownika na tę datę – należy w tym polu wpisać „0” i w kolejnym polu należy podać liczbę pracowników na dzień 31 lipca 2020 r.</a:t>
            </a:r>
          </a:p>
        </p:txBody>
      </p:sp>
      <p:sp>
        <p:nvSpPr>
          <p:cNvPr id="2" name="Prostokąt 1"/>
          <p:cNvSpPr/>
          <p:nvPr/>
        </p:nvSpPr>
        <p:spPr>
          <a:xfrm>
            <a:off x="508354" y="3506747"/>
            <a:ext cx="6096000" cy="30633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wartość (netto w PLN) obrotów gospodarczych i sumy bilansowej w 2019 roku w celu ustalenia statusu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Mikrofirmy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O tym, czy firma kwalifikuje się jako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Mikrofirma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decydują dwa czynniki. Pierwszym jest zatrudnienie, natomiast drugim roczny obrót lub suma bilansowa za 2019 r. nie przekraczająca kwoty 2 mln EUR. Przy czym wystarczy tylko, aby jeden z elementów kryterium finansowego nie przekraczał limitu przewidzianego dla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Mikrofirmy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aby cały warunek kryterium finansowego został spełniony.</a:t>
            </a:r>
          </a:p>
          <a:p>
            <a:endParaRPr lang="pl-PL" sz="1200" u="sng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200" u="sng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u="sng" dirty="0">
                <a:solidFill>
                  <a:srgbClr val="F379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Przedsiębiorca zatrudniający 5 pracowników, którego obrót wynosi 10 mln EUR, a suma bilansowa 1 mln EUR, jest 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Mikrofirmą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gdyż jeden z elementów stanowiących kryterium finansowe nie przekracza 2 mln EUR. Biorąc pod uwagę wyłącznie kryterium finansowe, podmiot nie będzie 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Mikrofirmą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tylko wtedy, gdy obie wartości (obrót i suma bilansowa) będą powyżej 2 mln EUR.</a:t>
            </a:r>
          </a:p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sp>
        <p:nvSpPr>
          <p:cNvPr id="21" name="Freeform 69">
            <a:extLst>
              <a:ext uri="{FF2B5EF4-FFF2-40B4-BE49-F238E27FC236}">
                <a16:creationId xmlns:a16="http://schemas.microsoft.com/office/drawing/2014/main" id="{D1F292A6-EFE7-4135-946E-2D9EEDC159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98048" y="4884212"/>
            <a:ext cx="251666" cy="252000"/>
          </a:xfrm>
          <a:custGeom>
            <a:avLst/>
            <a:gdLst>
              <a:gd name="T0" fmla="*/ 1494 w 6003"/>
              <a:gd name="T1" fmla="*/ 4774 h 6011"/>
              <a:gd name="T2" fmla="*/ 5194 w 6003"/>
              <a:gd name="T3" fmla="*/ 2199 h 6011"/>
              <a:gd name="T4" fmla="*/ 3807 w 6003"/>
              <a:gd name="T5" fmla="*/ 812 h 6011"/>
              <a:gd name="T6" fmla="*/ 1248 w 6003"/>
              <a:gd name="T7" fmla="*/ 4529 h 6011"/>
              <a:gd name="T8" fmla="*/ 3807 w 6003"/>
              <a:gd name="T9" fmla="*/ 812 h 6011"/>
              <a:gd name="T10" fmla="*/ 4580 w 6003"/>
              <a:gd name="T11" fmla="*/ 350 h 6011"/>
              <a:gd name="T12" fmla="*/ 4390 w 6003"/>
              <a:gd name="T13" fmla="*/ 388 h 6011"/>
              <a:gd name="T14" fmla="*/ 4213 w 6003"/>
              <a:gd name="T15" fmla="*/ 461 h 6011"/>
              <a:gd name="T16" fmla="*/ 4054 w 6003"/>
              <a:gd name="T17" fmla="*/ 569 h 6011"/>
              <a:gd name="T18" fmla="*/ 5491 w 6003"/>
              <a:gd name="T19" fmla="*/ 1873 h 6011"/>
              <a:gd name="T20" fmla="*/ 5583 w 6003"/>
              <a:gd name="T21" fmla="*/ 1705 h 6011"/>
              <a:gd name="T22" fmla="*/ 5638 w 6003"/>
              <a:gd name="T23" fmla="*/ 1522 h 6011"/>
              <a:gd name="T24" fmla="*/ 5658 w 6003"/>
              <a:gd name="T25" fmla="*/ 1326 h 6011"/>
              <a:gd name="T26" fmla="*/ 5639 w 6003"/>
              <a:gd name="T27" fmla="*/ 1132 h 6011"/>
              <a:gd name="T28" fmla="*/ 5585 w 6003"/>
              <a:gd name="T29" fmla="*/ 949 h 6011"/>
              <a:gd name="T30" fmla="*/ 5493 w 6003"/>
              <a:gd name="T31" fmla="*/ 781 h 6011"/>
              <a:gd name="T32" fmla="*/ 5371 w 6003"/>
              <a:gd name="T33" fmla="*/ 633 h 6011"/>
              <a:gd name="T34" fmla="*/ 5221 w 6003"/>
              <a:gd name="T35" fmla="*/ 510 h 6011"/>
              <a:gd name="T36" fmla="*/ 5053 w 6003"/>
              <a:gd name="T37" fmla="*/ 419 h 6011"/>
              <a:gd name="T38" fmla="*/ 4870 w 6003"/>
              <a:gd name="T39" fmla="*/ 364 h 6011"/>
              <a:gd name="T40" fmla="*/ 4677 w 6003"/>
              <a:gd name="T41" fmla="*/ 346 h 6011"/>
              <a:gd name="T42" fmla="*/ 4837 w 6003"/>
              <a:gd name="T43" fmla="*/ 9 h 6011"/>
              <a:gd name="T44" fmla="*/ 5047 w 6003"/>
              <a:gd name="T45" fmla="*/ 53 h 6011"/>
              <a:gd name="T46" fmla="*/ 5250 w 6003"/>
              <a:gd name="T47" fmla="*/ 130 h 6011"/>
              <a:gd name="T48" fmla="*/ 5440 w 6003"/>
              <a:gd name="T49" fmla="*/ 242 h 6011"/>
              <a:gd name="T50" fmla="*/ 5614 w 6003"/>
              <a:gd name="T51" fmla="*/ 390 h 6011"/>
              <a:gd name="T52" fmla="*/ 5764 w 6003"/>
              <a:gd name="T53" fmla="*/ 567 h 6011"/>
              <a:gd name="T54" fmla="*/ 5879 w 6003"/>
              <a:gd name="T55" fmla="*/ 767 h 6011"/>
              <a:gd name="T56" fmla="*/ 5957 w 6003"/>
              <a:gd name="T57" fmla="*/ 981 h 6011"/>
              <a:gd name="T58" fmla="*/ 5997 w 6003"/>
              <a:gd name="T59" fmla="*/ 1209 h 6011"/>
              <a:gd name="T60" fmla="*/ 5997 w 6003"/>
              <a:gd name="T61" fmla="*/ 1443 h 6011"/>
              <a:gd name="T62" fmla="*/ 5957 w 6003"/>
              <a:gd name="T63" fmla="*/ 1672 h 6011"/>
              <a:gd name="T64" fmla="*/ 5879 w 6003"/>
              <a:gd name="T65" fmla="*/ 1888 h 6011"/>
              <a:gd name="T66" fmla="*/ 5764 w 6003"/>
              <a:gd name="T67" fmla="*/ 2087 h 6011"/>
              <a:gd name="T68" fmla="*/ 5614 w 6003"/>
              <a:gd name="T69" fmla="*/ 2265 h 6011"/>
              <a:gd name="T70" fmla="*/ 2152 w 6003"/>
              <a:gd name="T71" fmla="*/ 5727 h 6011"/>
              <a:gd name="T72" fmla="*/ 2090 w 6003"/>
              <a:gd name="T73" fmla="*/ 5753 h 6011"/>
              <a:gd name="T74" fmla="*/ 2022 w 6003"/>
              <a:gd name="T75" fmla="*/ 5753 h 6011"/>
              <a:gd name="T76" fmla="*/ 1960 w 6003"/>
              <a:gd name="T77" fmla="*/ 5725 h 6011"/>
              <a:gd name="T78" fmla="*/ 550 w 6003"/>
              <a:gd name="T79" fmla="*/ 4319 h 6011"/>
              <a:gd name="T80" fmla="*/ 1284 w 6003"/>
              <a:gd name="T81" fmla="*/ 5513 h 6011"/>
              <a:gd name="T82" fmla="*/ 1361 w 6003"/>
              <a:gd name="T83" fmla="*/ 5520 h 6011"/>
              <a:gd name="T84" fmla="*/ 1427 w 6003"/>
              <a:gd name="T85" fmla="*/ 5559 h 6011"/>
              <a:gd name="T86" fmla="*/ 1469 w 6003"/>
              <a:gd name="T87" fmla="*/ 5623 h 6011"/>
              <a:gd name="T88" fmla="*/ 1480 w 6003"/>
              <a:gd name="T89" fmla="*/ 5701 h 6011"/>
              <a:gd name="T90" fmla="*/ 1454 w 6003"/>
              <a:gd name="T91" fmla="*/ 5773 h 6011"/>
              <a:gd name="T92" fmla="*/ 1403 w 6003"/>
              <a:gd name="T93" fmla="*/ 5828 h 6011"/>
              <a:gd name="T94" fmla="*/ 1330 w 6003"/>
              <a:gd name="T95" fmla="*/ 5855 h 6011"/>
              <a:gd name="T96" fmla="*/ 183 w 6003"/>
              <a:gd name="T97" fmla="*/ 6011 h 6011"/>
              <a:gd name="T98" fmla="*/ 137 w 6003"/>
              <a:gd name="T99" fmla="*/ 6007 h 6011"/>
              <a:gd name="T100" fmla="*/ 75 w 6003"/>
              <a:gd name="T101" fmla="*/ 5981 h 6011"/>
              <a:gd name="T102" fmla="*/ 26 w 6003"/>
              <a:gd name="T103" fmla="*/ 5928 h 6011"/>
              <a:gd name="T104" fmla="*/ 0 w 6003"/>
              <a:gd name="T105" fmla="*/ 5855 h 6011"/>
              <a:gd name="T106" fmla="*/ 256 w 6003"/>
              <a:gd name="T107" fmla="*/ 3927 h 6011"/>
              <a:gd name="T108" fmla="*/ 280 w 6003"/>
              <a:gd name="T109" fmla="*/ 3858 h 6011"/>
              <a:gd name="T110" fmla="*/ 3739 w 6003"/>
              <a:gd name="T111" fmla="*/ 390 h 6011"/>
              <a:gd name="T112" fmla="*/ 3913 w 6003"/>
              <a:gd name="T113" fmla="*/ 242 h 6011"/>
              <a:gd name="T114" fmla="*/ 4103 w 6003"/>
              <a:gd name="T115" fmla="*/ 130 h 6011"/>
              <a:gd name="T116" fmla="*/ 4306 w 6003"/>
              <a:gd name="T117" fmla="*/ 53 h 6011"/>
              <a:gd name="T118" fmla="*/ 4516 w 6003"/>
              <a:gd name="T119" fmla="*/ 9 h 6011"/>
              <a:gd name="T120" fmla="*/ 4730 w 6003"/>
              <a:gd name="T121" fmla="*/ 0 h 6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03" h="6011">
                <a:moveTo>
                  <a:pt x="4629" y="1634"/>
                </a:moveTo>
                <a:lnTo>
                  <a:pt x="1494" y="4774"/>
                </a:lnTo>
                <a:lnTo>
                  <a:pt x="2057" y="5337"/>
                </a:lnTo>
                <a:lnTo>
                  <a:pt x="5194" y="2199"/>
                </a:lnTo>
                <a:lnTo>
                  <a:pt x="4629" y="1634"/>
                </a:lnTo>
                <a:close/>
                <a:moveTo>
                  <a:pt x="3807" y="812"/>
                </a:moveTo>
                <a:lnTo>
                  <a:pt x="670" y="3951"/>
                </a:lnTo>
                <a:lnTo>
                  <a:pt x="1248" y="4529"/>
                </a:lnTo>
                <a:lnTo>
                  <a:pt x="4382" y="1388"/>
                </a:lnTo>
                <a:lnTo>
                  <a:pt x="3807" y="812"/>
                </a:lnTo>
                <a:close/>
                <a:moveTo>
                  <a:pt x="4677" y="346"/>
                </a:moveTo>
                <a:lnTo>
                  <a:pt x="4580" y="350"/>
                </a:lnTo>
                <a:lnTo>
                  <a:pt x="4483" y="364"/>
                </a:lnTo>
                <a:lnTo>
                  <a:pt x="4390" y="388"/>
                </a:lnTo>
                <a:lnTo>
                  <a:pt x="4300" y="421"/>
                </a:lnTo>
                <a:lnTo>
                  <a:pt x="4213" y="461"/>
                </a:lnTo>
                <a:lnTo>
                  <a:pt x="4130" y="512"/>
                </a:lnTo>
                <a:lnTo>
                  <a:pt x="4054" y="569"/>
                </a:lnTo>
                <a:lnTo>
                  <a:pt x="5433" y="1952"/>
                </a:lnTo>
                <a:lnTo>
                  <a:pt x="5491" y="1873"/>
                </a:lnTo>
                <a:lnTo>
                  <a:pt x="5541" y="1791"/>
                </a:lnTo>
                <a:lnTo>
                  <a:pt x="5583" y="1705"/>
                </a:lnTo>
                <a:lnTo>
                  <a:pt x="5616" y="1615"/>
                </a:lnTo>
                <a:lnTo>
                  <a:pt x="5638" y="1522"/>
                </a:lnTo>
                <a:lnTo>
                  <a:pt x="5652" y="1425"/>
                </a:lnTo>
                <a:lnTo>
                  <a:pt x="5658" y="1326"/>
                </a:lnTo>
                <a:lnTo>
                  <a:pt x="5652" y="1229"/>
                </a:lnTo>
                <a:lnTo>
                  <a:pt x="5639" y="1132"/>
                </a:lnTo>
                <a:lnTo>
                  <a:pt x="5616" y="1041"/>
                </a:lnTo>
                <a:lnTo>
                  <a:pt x="5585" y="949"/>
                </a:lnTo>
                <a:lnTo>
                  <a:pt x="5543" y="863"/>
                </a:lnTo>
                <a:lnTo>
                  <a:pt x="5493" y="781"/>
                </a:lnTo>
                <a:lnTo>
                  <a:pt x="5437" y="704"/>
                </a:lnTo>
                <a:lnTo>
                  <a:pt x="5371" y="633"/>
                </a:lnTo>
                <a:lnTo>
                  <a:pt x="5298" y="567"/>
                </a:lnTo>
                <a:lnTo>
                  <a:pt x="5221" y="510"/>
                </a:lnTo>
                <a:lnTo>
                  <a:pt x="5139" y="461"/>
                </a:lnTo>
                <a:lnTo>
                  <a:pt x="5053" y="419"/>
                </a:lnTo>
                <a:lnTo>
                  <a:pt x="4963" y="388"/>
                </a:lnTo>
                <a:lnTo>
                  <a:pt x="4870" y="364"/>
                </a:lnTo>
                <a:lnTo>
                  <a:pt x="4775" y="350"/>
                </a:lnTo>
                <a:lnTo>
                  <a:pt x="4677" y="346"/>
                </a:lnTo>
                <a:close/>
                <a:moveTo>
                  <a:pt x="4730" y="0"/>
                </a:moveTo>
                <a:lnTo>
                  <a:pt x="4837" y="9"/>
                </a:lnTo>
                <a:lnTo>
                  <a:pt x="4943" y="28"/>
                </a:lnTo>
                <a:lnTo>
                  <a:pt x="5047" y="53"/>
                </a:lnTo>
                <a:lnTo>
                  <a:pt x="5150" y="88"/>
                </a:lnTo>
                <a:lnTo>
                  <a:pt x="5250" y="130"/>
                </a:lnTo>
                <a:lnTo>
                  <a:pt x="5347" y="181"/>
                </a:lnTo>
                <a:lnTo>
                  <a:pt x="5440" y="242"/>
                </a:lnTo>
                <a:lnTo>
                  <a:pt x="5530" y="311"/>
                </a:lnTo>
                <a:lnTo>
                  <a:pt x="5614" y="390"/>
                </a:lnTo>
                <a:lnTo>
                  <a:pt x="5694" y="476"/>
                </a:lnTo>
                <a:lnTo>
                  <a:pt x="5764" y="567"/>
                </a:lnTo>
                <a:lnTo>
                  <a:pt x="5826" y="664"/>
                </a:lnTo>
                <a:lnTo>
                  <a:pt x="5879" y="767"/>
                </a:lnTo>
                <a:lnTo>
                  <a:pt x="5922" y="873"/>
                </a:lnTo>
                <a:lnTo>
                  <a:pt x="5957" y="981"/>
                </a:lnTo>
                <a:lnTo>
                  <a:pt x="5983" y="1094"/>
                </a:lnTo>
                <a:lnTo>
                  <a:pt x="5997" y="1209"/>
                </a:lnTo>
                <a:lnTo>
                  <a:pt x="6003" y="1326"/>
                </a:lnTo>
                <a:lnTo>
                  <a:pt x="5997" y="1443"/>
                </a:lnTo>
                <a:lnTo>
                  <a:pt x="5983" y="1559"/>
                </a:lnTo>
                <a:lnTo>
                  <a:pt x="5957" y="1672"/>
                </a:lnTo>
                <a:lnTo>
                  <a:pt x="5922" y="1782"/>
                </a:lnTo>
                <a:lnTo>
                  <a:pt x="5879" y="1888"/>
                </a:lnTo>
                <a:lnTo>
                  <a:pt x="5826" y="1990"/>
                </a:lnTo>
                <a:lnTo>
                  <a:pt x="5764" y="2087"/>
                </a:lnTo>
                <a:lnTo>
                  <a:pt x="5694" y="2179"/>
                </a:lnTo>
                <a:lnTo>
                  <a:pt x="5614" y="2265"/>
                </a:lnTo>
                <a:lnTo>
                  <a:pt x="2178" y="5705"/>
                </a:lnTo>
                <a:lnTo>
                  <a:pt x="2152" y="5727"/>
                </a:lnTo>
                <a:lnTo>
                  <a:pt x="2123" y="5743"/>
                </a:lnTo>
                <a:lnTo>
                  <a:pt x="2090" y="5753"/>
                </a:lnTo>
                <a:lnTo>
                  <a:pt x="2057" y="5756"/>
                </a:lnTo>
                <a:lnTo>
                  <a:pt x="2022" y="5753"/>
                </a:lnTo>
                <a:lnTo>
                  <a:pt x="1991" y="5742"/>
                </a:lnTo>
                <a:lnTo>
                  <a:pt x="1960" y="5725"/>
                </a:lnTo>
                <a:lnTo>
                  <a:pt x="1935" y="5705"/>
                </a:lnTo>
                <a:lnTo>
                  <a:pt x="550" y="4319"/>
                </a:lnTo>
                <a:lnTo>
                  <a:pt x="373" y="5636"/>
                </a:lnTo>
                <a:lnTo>
                  <a:pt x="1284" y="5513"/>
                </a:lnTo>
                <a:lnTo>
                  <a:pt x="1324" y="5511"/>
                </a:lnTo>
                <a:lnTo>
                  <a:pt x="1361" y="5520"/>
                </a:lnTo>
                <a:lnTo>
                  <a:pt x="1396" y="5535"/>
                </a:lnTo>
                <a:lnTo>
                  <a:pt x="1427" y="5559"/>
                </a:lnTo>
                <a:lnTo>
                  <a:pt x="1450" y="5588"/>
                </a:lnTo>
                <a:lnTo>
                  <a:pt x="1469" y="5623"/>
                </a:lnTo>
                <a:lnTo>
                  <a:pt x="1478" y="5661"/>
                </a:lnTo>
                <a:lnTo>
                  <a:pt x="1480" y="5701"/>
                </a:lnTo>
                <a:lnTo>
                  <a:pt x="1471" y="5738"/>
                </a:lnTo>
                <a:lnTo>
                  <a:pt x="1454" y="5773"/>
                </a:lnTo>
                <a:lnTo>
                  <a:pt x="1432" y="5804"/>
                </a:lnTo>
                <a:lnTo>
                  <a:pt x="1403" y="5828"/>
                </a:lnTo>
                <a:lnTo>
                  <a:pt x="1368" y="5846"/>
                </a:lnTo>
                <a:lnTo>
                  <a:pt x="1330" y="5855"/>
                </a:lnTo>
                <a:lnTo>
                  <a:pt x="194" y="6009"/>
                </a:lnTo>
                <a:lnTo>
                  <a:pt x="183" y="6011"/>
                </a:lnTo>
                <a:lnTo>
                  <a:pt x="170" y="6011"/>
                </a:lnTo>
                <a:lnTo>
                  <a:pt x="137" y="6007"/>
                </a:lnTo>
                <a:lnTo>
                  <a:pt x="106" y="5998"/>
                </a:lnTo>
                <a:lnTo>
                  <a:pt x="75" y="5981"/>
                </a:lnTo>
                <a:lnTo>
                  <a:pt x="49" y="5959"/>
                </a:lnTo>
                <a:lnTo>
                  <a:pt x="26" y="5928"/>
                </a:lnTo>
                <a:lnTo>
                  <a:pt x="7" y="5893"/>
                </a:lnTo>
                <a:lnTo>
                  <a:pt x="0" y="5855"/>
                </a:lnTo>
                <a:lnTo>
                  <a:pt x="0" y="5815"/>
                </a:lnTo>
                <a:lnTo>
                  <a:pt x="256" y="3927"/>
                </a:lnTo>
                <a:lnTo>
                  <a:pt x="265" y="3891"/>
                </a:lnTo>
                <a:lnTo>
                  <a:pt x="280" y="3858"/>
                </a:lnTo>
                <a:lnTo>
                  <a:pt x="303" y="3828"/>
                </a:lnTo>
                <a:lnTo>
                  <a:pt x="3739" y="390"/>
                </a:lnTo>
                <a:lnTo>
                  <a:pt x="3823" y="311"/>
                </a:lnTo>
                <a:lnTo>
                  <a:pt x="3913" y="242"/>
                </a:lnTo>
                <a:lnTo>
                  <a:pt x="4006" y="181"/>
                </a:lnTo>
                <a:lnTo>
                  <a:pt x="4103" y="130"/>
                </a:lnTo>
                <a:lnTo>
                  <a:pt x="4203" y="88"/>
                </a:lnTo>
                <a:lnTo>
                  <a:pt x="4306" y="53"/>
                </a:lnTo>
                <a:lnTo>
                  <a:pt x="4410" y="28"/>
                </a:lnTo>
                <a:lnTo>
                  <a:pt x="4516" y="9"/>
                </a:lnTo>
                <a:lnTo>
                  <a:pt x="4624" y="0"/>
                </a:lnTo>
                <a:lnTo>
                  <a:pt x="4730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27" name="Łącznik łamany 26"/>
          <p:cNvCxnSpPr/>
          <p:nvPr/>
        </p:nvCxnSpPr>
        <p:spPr>
          <a:xfrm rot="16200000" flipH="1">
            <a:off x="5979340" y="3149728"/>
            <a:ext cx="3293634" cy="2182656"/>
          </a:xfrm>
          <a:prstGeom prst="bentConnector3">
            <a:avLst>
              <a:gd name="adj1" fmla="val 1103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łamany 30"/>
          <p:cNvCxnSpPr/>
          <p:nvPr/>
        </p:nvCxnSpPr>
        <p:spPr>
          <a:xfrm flipV="1">
            <a:off x="409391" y="2594238"/>
            <a:ext cx="2280646" cy="1416174"/>
          </a:xfrm>
          <a:prstGeom prst="bentConnector3">
            <a:avLst>
              <a:gd name="adj1" fmla="val -35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łamany 40"/>
          <p:cNvCxnSpPr/>
          <p:nvPr/>
        </p:nvCxnSpPr>
        <p:spPr>
          <a:xfrm flipV="1">
            <a:off x="312547" y="3075736"/>
            <a:ext cx="2280646" cy="1416174"/>
          </a:xfrm>
          <a:prstGeom prst="bentConnector3">
            <a:avLst>
              <a:gd name="adj1" fmla="val -35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74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9600" y="985721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177214" y="985721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ZGODY I OŚWIADCZENIA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8" y="1549600"/>
            <a:ext cx="4406400" cy="39941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28" y="1549600"/>
            <a:ext cx="4406400" cy="372026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1176952" y="5803594"/>
            <a:ext cx="3420552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oświadczeń.</a:t>
            </a:r>
          </a:p>
        </p:txBody>
      </p:sp>
      <p:cxnSp>
        <p:nvCxnSpPr>
          <p:cNvPr id="22" name="Łącznik łamany 21"/>
          <p:cNvCxnSpPr/>
          <p:nvPr/>
        </p:nvCxnSpPr>
        <p:spPr>
          <a:xfrm rot="5400000" flipH="1" flipV="1">
            <a:off x="-674815" y="4519179"/>
            <a:ext cx="2256942" cy="311888"/>
          </a:xfrm>
          <a:prstGeom prst="bentConnector3">
            <a:avLst>
              <a:gd name="adj1" fmla="val 10040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łamany 27"/>
          <p:cNvCxnSpPr/>
          <p:nvPr/>
        </p:nvCxnSpPr>
        <p:spPr>
          <a:xfrm rot="5400000" flipH="1" flipV="1">
            <a:off x="173329" y="5606018"/>
            <a:ext cx="690019" cy="256952"/>
          </a:xfrm>
          <a:prstGeom prst="bentConnector3">
            <a:avLst>
              <a:gd name="adj1" fmla="val 99309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łamany 33"/>
          <p:cNvCxnSpPr/>
          <p:nvPr/>
        </p:nvCxnSpPr>
        <p:spPr>
          <a:xfrm rot="5400000" flipH="1" flipV="1">
            <a:off x="4345914" y="3860362"/>
            <a:ext cx="2895599" cy="852667"/>
          </a:xfrm>
          <a:prstGeom prst="bentConnector3">
            <a:avLst>
              <a:gd name="adj1" fmla="val 9920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łamany 43"/>
          <p:cNvCxnSpPr/>
          <p:nvPr/>
        </p:nvCxnSpPr>
        <p:spPr>
          <a:xfrm rot="5400000" flipH="1" flipV="1">
            <a:off x="4812649" y="4467559"/>
            <a:ext cx="2119487" cy="828492"/>
          </a:xfrm>
          <a:prstGeom prst="bentConnector3">
            <a:avLst>
              <a:gd name="adj1" fmla="val 100166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rostokąt 46"/>
          <p:cNvSpPr/>
          <p:nvPr/>
        </p:nvSpPr>
        <p:spPr>
          <a:xfrm>
            <a:off x="5971739" y="5369051"/>
            <a:ext cx="2532103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stosowne oświadczenie.</a:t>
            </a:r>
          </a:p>
        </p:txBody>
      </p:sp>
      <p:cxnSp>
        <p:nvCxnSpPr>
          <p:cNvPr id="48" name="Łącznik łamany 47"/>
          <p:cNvCxnSpPr/>
          <p:nvPr/>
        </p:nvCxnSpPr>
        <p:spPr>
          <a:xfrm rot="5400000" flipH="1" flipV="1">
            <a:off x="5701622" y="4831871"/>
            <a:ext cx="758450" cy="356775"/>
          </a:xfrm>
          <a:prstGeom prst="bentConnector3">
            <a:avLst>
              <a:gd name="adj1" fmla="val 10187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rostokąt 50"/>
          <p:cNvSpPr/>
          <p:nvPr/>
        </p:nvSpPr>
        <p:spPr>
          <a:xfrm>
            <a:off x="6172819" y="5607682"/>
            <a:ext cx="5287549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52" name="Prostokąt 51"/>
          <p:cNvSpPr/>
          <p:nvPr/>
        </p:nvSpPr>
        <p:spPr>
          <a:xfrm>
            <a:off x="6148642" y="5769332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Wniosek o Subwencję Tarcza 2.0.</a:t>
            </a:r>
          </a:p>
        </p:txBody>
      </p:sp>
    </p:spTree>
    <p:extLst>
      <p:ext uri="{BB962C8B-B14F-4D97-AF65-F5344CB8AC3E}">
        <p14:creationId xmlns:p14="http://schemas.microsoft.com/office/powerpoint/2010/main" val="835267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72819" y="1101893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740433" y="1101893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PRZYCHODÓW</a:t>
            </a:r>
          </a:p>
        </p:txBody>
      </p:sp>
      <p:grpSp>
        <p:nvGrpSpPr>
          <p:cNvPr id="31" name="Grupa 30"/>
          <p:cNvGrpSpPr/>
          <p:nvPr/>
        </p:nvGrpSpPr>
        <p:grpSpPr>
          <a:xfrm>
            <a:off x="577814" y="5313912"/>
            <a:ext cx="4547079" cy="776792"/>
            <a:chOff x="6172819" y="5607682"/>
            <a:chExt cx="6096000" cy="776792"/>
          </a:xfrm>
        </p:grpSpPr>
        <p:sp>
          <p:nvSpPr>
            <p:cNvPr id="51" name="Prostokąt 50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6172819" y="6108565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39847"/>
            <a:ext cx="4406400" cy="38640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6442998" y="1565263"/>
            <a:ext cx="494239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jeden z okresów porównawczych do obliczenia spadku przychodów potrzebnych do określenia wartości progu subwencji.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4742121" y="1660008"/>
            <a:ext cx="1506788" cy="477136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453964" y="2291463"/>
            <a:ext cx="512843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Podaj przychody netto w wybranym okresie z roku 2020 i 2019 w celu obliczenia spadku przychodów.</a:t>
            </a:r>
          </a:p>
        </p:txBody>
      </p:sp>
      <p:cxnSp>
        <p:nvCxnSpPr>
          <p:cNvPr id="23" name="Łącznik łamany 22"/>
          <p:cNvCxnSpPr/>
          <p:nvPr/>
        </p:nvCxnSpPr>
        <p:spPr>
          <a:xfrm rot="10800000" flipV="1">
            <a:off x="3795827" y="2391268"/>
            <a:ext cx="2396163" cy="621113"/>
          </a:xfrm>
          <a:prstGeom prst="bentConnector3">
            <a:avLst>
              <a:gd name="adj1" fmla="val 2426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łamany 23"/>
          <p:cNvCxnSpPr/>
          <p:nvPr/>
        </p:nvCxnSpPr>
        <p:spPr>
          <a:xfrm rot="10800000" flipV="1">
            <a:off x="3795824" y="2589506"/>
            <a:ext cx="2396165" cy="716258"/>
          </a:xfrm>
          <a:prstGeom prst="bentConnector3">
            <a:avLst>
              <a:gd name="adj1" fmla="val 15833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6453964" y="2955219"/>
            <a:ext cx="5145882" cy="118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przychodów zostanie wyliczony automatycznie na podstawie danych wprowadzonych w dwóch powyższych polach.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ubiegać się o subwencję finansową minimalny spadek przychodów w wybranym okresie to 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30%.</a:t>
            </a: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604977" y="3467415"/>
            <a:ext cx="3643932" cy="285878"/>
          </a:xfrm>
          <a:prstGeom prst="bentConnector3">
            <a:avLst>
              <a:gd name="adj1" fmla="val 11776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29"/>
          <p:cNvSpPr/>
          <p:nvPr/>
        </p:nvSpPr>
        <p:spPr>
          <a:xfrm>
            <a:off x="5411970" y="4460657"/>
            <a:ext cx="65071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liczbę pracowników zatrudnionych przez przedsiębiorcę na dzień </a:t>
            </a: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30.09.2020 r.</a:t>
            </a:r>
            <a:r>
              <a:rPr lang="pl-P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pl-P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wyliczenia kwoty subwencji finansowej przez pracownika należy rozumieć osobę fizyczną i) która zgodnie z przepisami polskiego prawa pozostaje z pracodawcą w stosunku pracy oraz na dzień ustalania stanu zatrudnienia pracodawcy na potrzeby określenia kwoty subwencji finansowej została zgłoszona przez pracodawcę do ubezpieczeń społecznych, z zastrzeżeniem, że stan zatrudnienia określa się w przeliczeniu na pełny wymiar czasu pracy; (ii) współpracującą z przedsiębiorcą, niezależnie od formy prawnej tej współpracy (w szczególności na podstawie umów cywilnoprawnych - np. umowa zlecenia), oraz za którą przedsiębiorca odprowadza składki na ubezpieczenia społeczne na dzień ustalania stanu zatrudnienia przedsiębiorcy dla potrzeb określenia maksymalnej wysokości subwencji finansowej przysługującej przedsiębiorcy.</a:t>
            </a:r>
          </a:p>
        </p:txBody>
      </p:sp>
      <p:sp>
        <p:nvSpPr>
          <p:cNvPr id="46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7393468" y="3939338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34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9436"/>
            <a:ext cx="4406400" cy="229310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6172819" y="1101893"/>
            <a:ext cx="4915136" cy="303989"/>
            <a:chOff x="6172819" y="1101893"/>
            <a:chExt cx="4915136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13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KWOTA SUBWENCJI</a:t>
              </a:r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5535947" y="3216647"/>
            <a:ext cx="6595619" cy="513725"/>
            <a:chOff x="6172819" y="5607682"/>
            <a:chExt cx="6096000" cy="513725"/>
          </a:xfrm>
        </p:grpSpPr>
        <p:sp>
          <p:nvSpPr>
            <p:cNvPr id="51" name="Prostokąt 50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6172819" y="5845498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  <p:sp>
        <p:nvSpPr>
          <p:cNvPr id="2" name="Prostokąt 1"/>
          <p:cNvSpPr/>
          <p:nvPr/>
        </p:nvSpPr>
        <p:spPr>
          <a:xfrm>
            <a:off x="6442998" y="1565263"/>
            <a:ext cx="4942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Sugerowana kwota subwencji finansowej wyliczona na podstawie danych wprowadzonych na poprzednim ekranie.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3083443" y="1660007"/>
            <a:ext cx="3165467" cy="432989"/>
          </a:xfrm>
          <a:prstGeom prst="bentConnector3">
            <a:avLst>
              <a:gd name="adj1" fmla="val 21113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łamany 23"/>
          <p:cNvCxnSpPr/>
          <p:nvPr/>
        </p:nvCxnSpPr>
        <p:spPr>
          <a:xfrm rot="10800000" flipV="1">
            <a:off x="3083444" y="2201832"/>
            <a:ext cx="3239533" cy="286658"/>
          </a:xfrm>
          <a:prstGeom prst="bentConnector3">
            <a:avLst>
              <a:gd name="adj1" fmla="val 1324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6418650" y="2062308"/>
            <a:ext cx="483021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Wpisz kwotę subwencji finansowej, którą chcesz otrzymać. Upewnij się, że wpisałeś właściwą wartość.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418650" y="2683354"/>
            <a:ext cx="516375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liście powinien wyświetlić się rachunek bankowy, który wybrałeś do wpłaty subwencji finansowej.</a:t>
            </a:r>
          </a:p>
        </p:txBody>
      </p:sp>
      <p:cxnSp>
        <p:nvCxnSpPr>
          <p:cNvPr id="27" name="Łącznik łamany 26"/>
          <p:cNvCxnSpPr/>
          <p:nvPr/>
        </p:nvCxnSpPr>
        <p:spPr>
          <a:xfrm rot="10800000" flipV="1">
            <a:off x="4498053" y="2767281"/>
            <a:ext cx="1824927" cy="403641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3062177" y="3115341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3" name="Grupa 32"/>
          <p:cNvGrpSpPr/>
          <p:nvPr/>
        </p:nvGrpSpPr>
        <p:grpSpPr>
          <a:xfrm>
            <a:off x="6107022" y="4082759"/>
            <a:ext cx="4915136" cy="303989"/>
            <a:chOff x="6172819" y="1101893"/>
            <a:chExt cx="4915136" cy="303989"/>
          </a:xfrm>
        </p:grpSpPr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14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</a:t>
              </a:r>
            </a:p>
          </p:txBody>
        </p:sp>
      </p:grpSp>
      <p:pic>
        <p:nvPicPr>
          <p:cNvPr id="37" name="Obraz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94190"/>
            <a:ext cx="4406400" cy="29090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Prostokąt 24"/>
          <p:cNvSpPr/>
          <p:nvPr/>
        </p:nvSpPr>
        <p:spPr>
          <a:xfrm>
            <a:off x="5763547" y="4515830"/>
            <a:ext cx="534116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dane osoby, która wypełnia wniosek są poprawne.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uległa zmianie lub jest błędna, niezwłocznie zgłoś to do Banku w celu jej poprawienia zanim wyślesz wniosek do PFR.</a:t>
            </a:r>
          </a:p>
        </p:txBody>
      </p:sp>
      <p:cxnSp>
        <p:nvCxnSpPr>
          <p:cNvPr id="38" name="Łącznik łamany 37"/>
          <p:cNvCxnSpPr/>
          <p:nvPr/>
        </p:nvCxnSpPr>
        <p:spPr>
          <a:xfrm rot="10800000">
            <a:off x="4380614" y="4484892"/>
            <a:ext cx="1029902" cy="339053"/>
          </a:xfrm>
          <a:prstGeom prst="bentConnector3">
            <a:avLst>
              <a:gd name="adj1" fmla="val 10769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ostokąt 39"/>
          <p:cNvSpPr/>
          <p:nvPr/>
        </p:nvSpPr>
        <p:spPr>
          <a:xfrm>
            <a:off x="5785756" y="5512948"/>
            <a:ext cx="6096000" cy="685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Zaznacz odpowiednią opcję. Jeśli jesteś właścicielem firmy lub możesz reprezentować ją jednoosobowo wybierz – 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reprezentant firmy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W przypadku gdy jesteś wyłącznie osobą upoważnioną do złożenia wniosku, zaznacz drugą opcję.</a:t>
            </a:r>
          </a:p>
        </p:txBody>
      </p:sp>
      <p:cxnSp>
        <p:nvCxnSpPr>
          <p:cNvPr id="44" name="Łącznik łamany 43"/>
          <p:cNvCxnSpPr/>
          <p:nvPr/>
        </p:nvCxnSpPr>
        <p:spPr>
          <a:xfrm rot="10800000" flipV="1">
            <a:off x="4473883" y="5762846"/>
            <a:ext cx="966600" cy="342097"/>
          </a:xfrm>
          <a:prstGeom prst="bentConnector3">
            <a:avLst>
              <a:gd name="adj1" fmla="val 159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541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7692"/>
            <a:ext cx="4406400" cy="333015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>
            <a:off x="3693802" y="1579822"/>
            <a:ext cx="2556231" cy="282205"/>
          </a:xfrm>
          <a:prstGeom prst="bentConnector3">
            <a:avLst>
              <a:gd name="adj1" fmla="val 2254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6173940" y="1303912"/>
            <a:ext cx="4915136" cy="303989"/>
            <a:chOff x="6172819" y="1101893"/>
            <a:chExt cx="4915136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- REPREZENTANT FIRMY</a:t>
              </a:r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1488284" y="5502552"/>
            <a:ext cx="6595619" cy="513725"/>
            <a:chOff x="6172819" y="5607682"/>
            <a:chExt cx="6096000" cy="513725"/>
          </a:xfrm>
        </p:grpSpPr>
        <p:sp>
          <p:nvSpPr>
            <p:cNvPr id="51" name="Prostokąt 50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6172819" y="5845498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6419771" y="1689181"/>
            <a:ext cx="5330527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jesteś właścicielem JDG lub masz umocowanie do jednoosobowego reprezentowania firmy, to wybierz tę opcję. Zostaniesz poproszony o załączenie wyłącznie wydruku z CEIDG w celu potwierdzenie swojego umocowania.</a:t>
            </a:r>
          </a:p>
        </p:txBody>
      </p:sp>
      <p:sp>
        <p:nvSpPr>
          <p:cNvPr id="7" name="Prostokąt 6"/>
          <p:cNvSpPr/>
          <p:nvPr/>
        </p:nvSpPr>
        <p:spPr>
          <a:xfrm>
            <a:off x="5866545" y="2772210"/>
            <a:ext cx="5298558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wygenerowany z bazy wydruk z CEIDG.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masz więcej dokumentów do załączenia wystarczy nacisnąć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Dodaj załącznik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i dołączyć kolejny dokument. Wszystkie załączone dokumenty muszą być w formacie PDF o maksymalnej wielkości do 5MB.</a:t>
            </a:r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7915585" y="3715366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676656" y="2903593"/>
            <a:ext cx="2920846" cy="386343"/>
          </a:xfrm>
          <a:prstGeom prst="bentConnector3">
            <a:avLst>
              <a:gd name="adj1" fmla="val 1141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5866545" y="4180630"/>
            <a:ext cx="5192492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przekazać do PFR dodatkowy dokument, to dołącz go tutaj. Pamiętaj tylko, że wszystkie załączone dokumenty muszą być w formacie PDF. Jeśli nie masz żadnego dodatkowego dokumentu do przekazania, to nie uzupełniaj tej sekcji.</a:t>
            </a:r>
          </a:p>
        </p:txBody>
      </p:sp>
      <p:cxnSp>
        <p:nvCxnSpPr>
          <p:cNvPr id="41" name="Łącznik łamany 40"/>
          <p:cNvCxnSpPr/>
          <p:nvPr/>
        </p:nvCxnSpPr>
        <p:spPr>
          <a:xfrm rot="10800000">
            <a:off x="2967841" y="4058155"/>
            <a:ext cx="2556231" cy="282205"/>
          </a:xfrm>
          <a:prstGeom prst="bentConnector3">
            <a:avLst>
              <a:gd name="adj1" fmla="val 965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21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3" y="1042853"/>
            <a:ext cx="4406400" cy="41898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>
            <a:off x="3693802" y="1579822"/>
            <a:ext cx="2556231" cy="282205"/>
          </a:xfrm>
          <a:prstGeom prst="bentConnector3">
            <a:avLst>
              <a:gd name="adj1" fmla="val 2254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16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– OSOBA UPOWAŻNIONA DO REPREZENTOWANIA FIRMY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6419771" y="1689181"/>
            <a:ext cx="5330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jesteś osobą upoważnioną do złożenia wniosku, to wybierz tę opcję. Zostaniesz poproszony o załączenie Pełnomocnictwa podpisanego przez reprezentanta/-ów firmy oraz wydruków z CEIDG w celu potwierdzenie umocowania tych osób.</a:t>
            </a:r>
          </a:p>
        </p:txBody>
      </p:sp>
      <p:sp>
        <p:nvSpPr>
          <p:cNvPr id="7" name="Prostokąt 6"/>
          <p:cNvSpPr/>
          <p:nvPr/>
        </p:nvSpPr>
        <p:spPr>
          <a:xfrm>
            <a:off x="5813134" y="4820478"/>
            <a:ext cx="5298558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wygenerowany z bazy wydruk z CEIDG.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masz więcej dokumentów do załączenia wystarczy nacisnąć przyciski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Dodaj załącznik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i dołącz kolejny dokument. Wszystkie załączone dokumenty muszą być w formacie PDF o maksymalnej wielkości do 5MB.</a:t>
            </a: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1910638" y="2604507"/>
            <a:ext cx="3809679" cy="384780"/>
          </a:xfrm>
          <a:prstGeom prst="bentConnector3">
            <a:avLst>
              <a:gd name="adj1" fmla="val 10927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10944765" y="3130554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836300" y="3696548"/>
            <a:ext cx="5746101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Wprowadź </a:t>
            </a: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 numeru identyfikacyjnego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jego </a:t>
            </a: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Numer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osoby umocowanej, która składa wniosek w imieniu Beneficjenta w bankowości internetowej.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dane muszą być takie same jak dane udostępnione w bankowości internetowej (patrz pkt. 14 – dane umocowanego).</a:t>
            </a:r>
          </a:p>
        </p:txBody>
      </p:sp>
      <p:sp>
        <p:nvSpPr>
          <p:cNvPr id="5" name="Prostokąt 4"/>
          <p:cNvSpPr/>
          <p:nvPr/>
        </p:nvSpPr>
        <p:spPr>
          <a:xfrm>
            <a:off x="5840002" y="2475818"/>
            <a:ext cx="5323980" cy="126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 podpisane Pełnomocnictwo zgodne ze wzorem PFR.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 musi być podpisane przez reprezentanta/ów firmy wyłącznie elektronicznym podpisem kwalifikowanym (profil zaufany nie spełnia kryteriów podpisu kwalifikowanego). Załączony dokument musi być w formacie PDF o wielkości do 5 MB.</a:t>
            </a:r>
          </a:p>
        </p:txBody>
      </p:sp>
      <p:cxnSp>
        <p:nvCxnSpPr>
          <p:cNvPr id="27" name="Łącznik łamany 26"/>
          <p:cNvCxnSpPr/>
          <p:nvPr/>
        </p:nvCxnSpPr>
        <p:spPr>
          <a:xfrm rot="10800000" flipV="1">
            <a:off x="4026959" y="3731768"/>
            <a:ext cx="1693358" cy="97048"/>
          </a:xfrm>
          <a:prstGeom prst="bentConnector3">
            <a:avLst>
              <a:gd name="adj1" fmla="val 1295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10944765" y="5472870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34" name="Łącznik łamany 33"/>
          <p:cNvCxnSpPr/>
          <p:nvPr/>
        </p:nvCxnSpPr>
        <p:spPr>
          <a:xfrm rot="10800000">
            <a:off x="2190308" y="5071730"/>
            <a:ext cx="3530011" cy="417908"/>
          </a:xfrm>
          <a:prstGeom prst="bentConnector3">
            <a:avLst>
              <a:gd name="adj1" fmla="val 753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az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3" y="5572650"/>
            <a:ext cx="4406400" cy="84330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Prostokąt 24"/>
          <p:cNvSpPr/>
          <p:nvPr/>
        </p:nvSpPr>
        <p:spPr>
          <a:xfrm>
            <a:off x="5783586" y="5947552"/>
            <a:ext cx="5161179" cy="6851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przekazać do PFR dodatkowy dokument, to dołącz go tutaj. Pamiętaj tylko, że wszystkie załączone dokumenty muszą być w formacie PDF. Jeśli nie masz żadnego dodatkowego dokumentu do przekazania, to nie uzupełniaj tej sekcji.</a:t>
            </a: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4026958" y="6052962"/>
            <a:ext cx="1693358" cy="97048"/>
          </a:xfrm>
          <a:prstGeom prst="bentConnector3">
            <a:avLst>
              <a:gd name="adj1" fmla="val 1295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971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Łącznik łamany 20"/>
          <p:cNvCxnSpPr/>
          <p:nvPr/>
        </p:nvCxnSpPr>
        <p:spPr>
          <a:xfrm rot="10800000" flipV="1">
            <a:off x="5603358" y="1862027"/>
            <a:ext cx="646676" cy="243575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16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– OSOBA UPOWAŻNIONA DO REPREZENTOWANIA FIRMY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1290049"/>
            <a:ext cx="4406400" cy="16311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6407888" y="1719258"/>
            <a:ext cx="442668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dodania reprezentantów firmy, którzy podpisali Pełnomocnictwo należy wybrać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Edytuj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grpSp>
        <p:nvGrpSpPr>
          <p:cNvPr id="26" name="Grupa 25"/>
          <p:cNvGrpSpPr/>
          <p:nvPr/>
        </p:nvGrpSpPr>
        <p:grpSpPr>
          <a:xfrm>
            <a:off x="5596381" y="2472014"/>
            <a:ext cx="6595619" cy="513725"/>
            <a:chOff x="6172819" y="5607682"/>
            <a:chExt cx="6096000" cy="513725"/>
          </a:xfrm>
        </p:grpSpPr>
        <p:sp>
          <p:nvSpPr>
            <p:cNvPr id="28" name="Prostokąt 27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6172819" y="5845498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  <p:pic>
        <p:nvPicPr>
          <p:cNvPr id="30" name="Obraz 2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3642514"/>
            <a:ext cx="5796280" cy="246507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7393173" y="3760689"/>
            <a:ext cx="418922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tej tabeli należy uzupełnić dane reprezentantów firmy, którzy złożyli podpisy na Pełnomocnictwie.</a:t>
            </a:r>
          </a:p>
        </p:txBody>
      </p:sp>
      <p:cxnSp>
        <p:nvCxnSpPr>
          <p:cNvPr id="31" name="Łącznik łamany 30"/>
          <p:cNvCxnSpPr/>
          <p:nvPr/>
        </p:nvCxnSpPr>
        <p:spPr>
          <a:xfrm rot="10800000">
            <a:off x="1701210" y="4004473"/>
            <a:ext cx="5530745" cy="210"/>
          </a:xfrm>
          <a:prstGeom prst="bentConnector3">
            <a:avLst>
              <a:gd name="adj1" fmla="val 209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7398446" y="5210018"/>
            <a:ext cx="418395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zapisać wprowadzone przez siebie dane wybierz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Zapisz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6585279" y="5453801"/>
            <a:ext cx="646676" cy="49123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108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1207514"/>
            <a:ext cx="4406400" cy="26259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 flipV="1">
            <a:off x="2830980" y="1862026"/>
            <a:ext cx="3419055" cy="1146987"/>
          </a:xfrm>
          <a:prstGeom prst="bentConnector3">
            <a:avLst>
              <a:gd name="adj1" fmla="val 1983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ZGODY I OŚWIADCZENIA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5512962" y="4675549"/>
            <a:ext cx="646676" cy="49123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az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4273226"/>
            <a:ext cx="4406400" cy="16700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6402390" y="1794708"/>
            <a:ext cx="3420552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 flipV="1">
            <a:off x="2830981" y="2055978"/>
            <a:ext cx="3419054" cy="1544525"/>
          </a:xfrm>
          <a:prstGeom prst="bentConnector3">
            <a:avLst>
              <a:gd name="adj1" fmla="val 13926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6386296" y="4537225"/>
            <a:ext cx="3436646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z listy rozwijalnej odpowiedni status Beneficjenta.</a:t>
            </a:r>
          </a:p>
        </p:txBody>
      </p:sp>
    </p:spTree>
    <p:extLst>
      <p:ext uri="{BB962C8B-B14F-4D97-AF65-F5344CB8AC3E}">
        <p14:creationId xmlns:p14="http://schemas.microsoft.com/office/powerpoint/2010/main" val="302972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8364"/>
                </a:solidFill>
              </a:rPr>
              <a:t>Przed wnioskiem:</a:t>
            </a:r>
            <a:endParaRPr lang="en-IN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4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36682" y="2060848"/>
            <a:ext cx="10782432" cy="673912"/>
          </a:xfrm>
          <a:prstGeom prst="roundRect">
            <a:avLst>
              <a:gd name="adj" fmla="val 9369"/>
            </a:avLst>
          </a:prstGeom>
          <a:solidFill>
            <a:srgbClr val="008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lvl="0"/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może wnioskować o subwencję finansową od 15 stycznia 2021 r. do 28 lutego 2021 r. </a:t>
            </a:r>
          </a:p>
        </p:txBody>
      </p:sp>
      <p:grpSp>
        <p:nvGrpSpPr>
          <p:cNvPr id="4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41928" y="2224492"/>
            <a:ext cx="370420" cy="369080"/>
            <a:chOff x="823913" y="2190750"/>
            <a:chExt cx="438150" cy="436563"/>
          </a:xfrm>
          <a:solidFill>
            <a:schemeClr val="bg1"/>
          </a:solidFill>
        </p:grpSpPr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636682" y="3171165"/>
            <a:ext cx="10782432" cy="2884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musi być wpisana do Krajowego Rejestru Sądowego (KRS) lub Centralnej Ewidencji i Informacji                    o Działalności Gospodarczej (</a:t>
            </a:r>
            <a:r>
              <a:rPr lang="pl-PL" sz="2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 defTabSz="1218987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ubiegania się o subwencję finansową będzie wymagane złożenie pliku JPK_V7M lub JPK_V7K      do organu podatkowego, z wyprzedzeniem umożliwiającym przeprocesowanie danych przez organ podatkowy     i przekazanie danych do PFR - co najmniej 7 dni kalendarzowych.                                                                             Złożenie wniosku o subwencję wcześniej rodzi ryzyko jego odrzucenia przez PFR.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endParaRPr lang="pl-PL" sz="20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9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9" y="3422691"/>
            <a:ext cx="4406400" cy="20940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9" y="1001757"/>
            <a:ext cx="4406400" cy="205656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 flipV="1">
            <a:off x="1073888" y="1862026"/>
            <a:ext cx="5176148" cy="647258"/>
          </a:xfrm>
          <a:prstGeom prst="bentConnector3">
            <a:avLst>
              <a:gd name="adj1" fmla="val 727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ZGODY I OŚWIADCZENIA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4848450" y="2523535"/>
            <a:ext cx="1300365" cy="1219124"/>
          </a:xfrm>
          <a:prstGeom prst="bentConnector3">
            <a:avLst>
              <a:gd name="adj1" fmla="val 14023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6386296" y="1623287"/>
            <a:ext cx="367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przejść dalej należy odznaczyć akceptację  oświadczenia</a:t>
            </a:r>
            <a:r>
              <a:rPr lang="pl-PL" dirty="0"/>
              <a:t>. 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73" y="3654692"/>
            <a:ext cx="4406400" cy="18207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6327962" y="238503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z listy rozwijalnej odpowiednią formę prawną Beneficjenta.</a:t>
            </a:r>
          </a:p>
        </p:txBody>
      </p:sp>
      <p:sp>
        <p:nvSpPr>
          <p:cNvPr id="9" name="Prostokąt 8"/>
          <p:cNvSpPr/>
          <p:nvPr/>
        </p:nvSpPr>
        <p:spPr>
          <a:xfrm>
            <a:off x="6327962" y="3129299"/>
            <a:ext cx="494414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uzupełnić pola wybierając z listy rozwijalnej dane dotyczące siedziby firmy.</a:t>
            </a:r>
          </a:p>
        </p:txBody>
      </p:sp>
      <p:cxnSp>
        <p:nvCxnSpPr>
          <p:cNvPr id="26" name="Łącznik łamany 25"/>
          <p:cNvCxnSpPr/>
          <p:nvPr/>
        </p:nvCxnSpPr>
        <p:spPr>
          <a:xfrm>
            <a:off x="6905632" y="3538268"/>
            <a:ext cx="834870" cy="833751"/>
          </a:xfrm>
          <a:prstGeom prst="bentConnector3">
            <a:avLst>
              <a:gd name="adj1" fmla="val -84997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a 28"/>
          <p:cNvGrpSpPr/>
          <p:nvPr/>
        </p:nvGrpSpPr>
        <p:grpSpPr>
          <a:xfrm>
            <a:off x="5828343" y="5697971"/>
            <a:ext cx="6595619" cy="513725"/>
            <a:chOff x="6172819" y="5607682"/>
            <a:chExt cx="6096000" cy="513725"/>
          </a:xfrm>
        </p:grpSpPr>
        <p:sp>
          <p:nvSpPr>
            <p:cNvPr id="30" name="Prostokąt 29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31" name="Prostokąt 30"/>
            <p:cNvSpPr/>
            <p:nvPr/>
          </p:nvSpPr>
          <p:spPr>
            <a:xfrm>
              <a:off x="6172819" y="5845498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2929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82218" y="1518032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AKCEPTACJA WNIOSKU I WZORU UMOWY SUBWENCJI FINANSOWEJ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109216" y="3627878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19" y="2033327"/>
            <a:ext cx="4406400" cy="28129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6373880" y="2043814"/>
            <a:ext cx="4678325" cy="113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wszystkie dane są poprawne.</a:t>
            </a:r>
            <a:b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uległa zmianie lub jest błędna, niezwłocznie zgłoś to do Banku w celu jej poprawienia zanim wyślesz wniosek do PFR.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 flipV="1">
            <a:off x="4617918" y="2172543"/>
            <a:ext cx="1678036" cy="819863"/>
          </a:xfrm>
          <a:prstGeom prst="bentConnector3">
            <a:avLst>
              <a:gd name="adj1" fmla="val 2465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2331918" y="2745374"/>
            <a:ext cx="1488558" cy="68048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6295954" y="3214200"/>
            <a:ext cx="4985080" cy="116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akceptacji zgód i oświadczeń istnieje możliwość pobrania projektu umowy subwencji finansowej PFR (umowa jeszcze nie jest podpisana).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Przedsiębiorca ma możliwość zapoznania się z warunkami umowy  - z prawami i obowiązkami wynikającymi z jej zawarcia oraz sprawdzenia poprawności swoich danych.</a:t>
            </a:r>
          </a:p>
        </p:txBody>
      </p:sp>
      <p:cxnSp>
        <p:nvCxnSpPr>
          <p:cNvPr id="28" name="Łącznik łamany 27"/>
          <p:cNvCxnSpPr/>
          <p:nvPr/>
        </p:nvCxnSpPr>
        <p:spPr>
          <a:xfrm rot="10800000" flipV="1">
            <a:off x="4463882" y="3319563"/>
            <a:ext cx="1678036" cy="819863"/>
          </a:xfrm>
          <a:prstGeom prst="bentConnector3">
            <a:avLst>
              <a:gd name="adj1" fmla="val 24655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772476" y="5124728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295954" y="4737384"/>
            <a:ext cx="5139116" cy="275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wysłać wniosek o Tarczę 2.0 należy wybrać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grpSp>
        <p:nvGrpSpPr>
          <p:cNvPr id="32" name="Group 51">
            <a:extLst>
              <a:ext uri="{FF2B5EF4-FFF2-40B4-BE49-F238E27FC236}">
                <a16:creationId xmlns:a16="http://schemas.microsoft.com/office/drawing/2014/main" id="{6701BD41-C801-43B4-BDDE-BA802994499B}"/>
              </a:ext>
            </a:extLst>
          </p:cNvPr>
          <p:cNvGrpSpPr>
            <a:grpSpLocks noChangeAspect="1"/>
          </p:cNvGrpSpPr>
          <p:nvPr/>
        </p:nvGrpSpPr>
        <p:grpSpPr>
          <a:xfrm>
            <a:off x="8193163" y="5179273"/>
            <a:ext cx="519879" cy="396000"/>
            <a:chOff x="3646488" y="1522413"/>
            <a:chExt cx="4910138" cy="37401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C3657156-8B59-4E1D-B5E8-89D292B4B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6488" y="1522413"/>
              <a:ext cx="4910138" cy="3740150"/>
            </a:xfrm>
            <a:custGeom>
              <a:avLst/>
              <a:gdLst>
                <a:gd name="T0" fmla="*/ 691 w 6186"/>
                <a:gd name="T1" fmla="*/ 352 h 4712"/>
                <a:gd name="T2" fmla="*/ 569 w 6186"/>
                <a:gd name="T3" fmla="*/ 393 h 4712"/>
                <a:gd name="T4" fmla="*/ 465 w 6186"/>
                <a:gd name="T5" fmla="*/ 468 h 4712"/>
                <a:gd name="T6" fmla="*/ 392 w 6186"/>
                <a:gd name="T7" fmla="*/ 569 h 4712"/>
                <a:gd name="T8" fmla="*/ 351 w 6186"/>
                <a:gd name="T9" fmla="*/ 691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8 h 4712"/>
                <a:gd name="T16" fmla="*/ 514 w 6186"/>
                <a:gd name="T17" fmla="*/ 4286 h 4712"/>
                <a:gd name="T18" fmla="*/ 627 w 6186"/>
                <a:gd name="T19" fmla="*/ 4344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0 h 4712"/>
                <a:gd name="T26" fmla="*/ 5721 w 6186"/>
                <a:gd name="T27" fmla="*/ 4245 h 4712"/>
                <a:gd name="T28" fmla="*/ 5796 w 6186"/>
                <a:gd name="T29" fmla="*/ 4143 h 4712"/>
                <a:gd name="T30" fmla="*/ 5837 w 6186"/>
                <a:gd name="T31" fmla="*/ 4021 h 4712"/>
                <a:gd name="T32" fmla="*/ 5841 w 6186"/>
                <a:gd name="T33" fmla="*/ 3955 h 4712"/>
                <a:gd name="T34" fmla="*/ 5835 w 6186"/>
                <a:gd name="T35" fmla="*/ 691 h 4712"/>
                <a:gd name="T36" fmla="*/ 5794 w 6186"/>
                <a:gd name="T37" fmla="*/ 569 h 4712"/>
                <a:gd name="T38" fmla="*/ 5721 w 6186"/>
                <a:gd name="T39" fmla="*/ 468 h 4712"/>
                <a:gd name="T40" fmla="*/ 5618 w 6186"/>
                <a:gd name="T41" fmla="*/ 393 h 4712"/>
                <a:gd name="T42" fmla="*/ 5496 w 6186"/>
                <a:gd name="T43" fmla="*/ 352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3 h 4712"/>
                <a:gd name="T50" fmla="*/ 5787 w 6186"/>
                <a:gd name="T51" fmla="*/ 89 h 4712"/>
                <a:gd name="T52" fmla="*/ 5933 w 6186"/>
                <a:gd name="T53" fmla="*/ 192 h 4712"/>
                <a:gd name="T54" fmla="*/ 6051 w 6186"/>
                <a:gd name="T55" fmla="*/ 325 h 4712"/>
                <a:gd name="T56" fmla="*/ 6136 w 6186"/>
                <a:gd name="T57" fmla="*/ 485 h 4712"/>
                <a:gd name="T58" fmla="*/ 6181 w 6186"/>
                <a:gd name="T59" fmla="*/ 663 h 4712"/>
                <a:gd name="T60" fmla="*/ 6186 w 6186"/>
                <a:gd name="T61" fmla="*/ 3955 h 4712"/>
                <a:gd name="T62" fmla="*/ 6164 w 6186"/>
                <a:gd name="T63" fmla="*/ 4141 h 4712"/>
                <a:gd name="T64" fmla="*/ 6098 w 6186"/>
                <a:gd name="T65" fmla="*/ 4310 h 4712"/>
                <a:gd name="T66" fmla="*/ 5995 w 6186"/>
                <a:gd name="T67" fmla="*/ 4457 h 4712"/>
                <a:gd name="T68" fmla="*/ 5862 w 6186"/>
                <a:gd name="T69" fmla="*/ 4575 h 4712"/>
                <a:gd name="T70" fmla="*/ 5702 w 6186"/>
                <a:gd name="T71" fmla="*/ 4662 h 4712"/>
                <a:gd name="T72" fmla="*/ 5524 w 6186"/>
                <a:gd name="T73" fmla="*/ 4707 h 4712"/>
                <a:gd name="T74" fmla="*/ 756 w 6186"/>
                <a:gd name="T75" fmla="*/ 4712 h 4712"/>
                <a:gd name="T76" fmla="*/ 570 w 6186"/>
                <a:gd name="T77" fmla="*/ 4688 h 4712"/>
                <a:gd name="T78" fmla="*/ 402 w 6186"/>
                <a:gd name="T79" fmla="*/ 4622 h 4712"/>
                <a:gd name="T80" fmla="*/ 255 w 6186"/>
                <a:gd name="T81" fmla="*/ 4521 h 4712"/>
                <a:gd name="T82" fmla="*/ 135 w 6186"/>
                <a:gd name="T83" fmla="*/ 4387 h 4712"/>
                <a:gd name="T84" fmla="*/ 51 w 6186"/>
                <a:gd name="T85" fmla="*/ 4228 h 4712"/>
                <a:gd name="T86" fmla="*/ 6 w 6186"/>
                <a:gd name="T87" fmla="*/ 4049 h 4712"/>
                <a:gd name="T88" fmla="*/ 0 w 6186"/>
                <a:gd name="T89" fmla="*/ 757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4 h 4712"/>
                <a:gd name="T96" fmla="*/ 325 w 6186"/>
                <a:gd name="T97" fmla="*/ 136 h 4712"/>
                <a:gd name="T98" fmla="*/ 484 w 6186"/>
                <a:gd name="T99" fmla="*/ 51 h 4712"/>
                <a:gd name="T100" fmla="*/ 662 w 6186"/>
                <a:gd name="T101" fmla="*/ 6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2"/>
                  </a:lnTo>
                  <a:lnTo>
                    <a:pt x="627" y="368"/>
                  </a:lnTo>
                  <a:lnTo>
                    <a:pt x="569" y="393"/>
                  </a:lnTo>
                  <a:lnTo>
                    <a:pt x="514" y="427"/>
                  </a:lnTo>
                  <a:lnTo>
                    <a:pt x="465" y="468"/>
                  </a:lnTo>
                  <a:lnTo>
                    <a:pt x="426" y="515"/>
                  </a:lnTo>
                  <a:lnTo>
                    <a:pt x="392" y="569"/>
                  </a:lnTo>
                  <a:lnTo>
                    <a:pt x="366" y="628"/>
                  </a:lnTo>
                  <a:lnTo>
                    <a:pt x="351" y="691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1"/>
                  </a:lnTo>
                  <a:lnTo>
                    <a:pt x="366" y="4085"/>
                  </a:lnTo>
                  <a:lnTo>
                    <a:pt x="392" y="4143"/>
                  </a:lnTo>
                  <a:lnTo>
                    <a:pt x="426" y="4198"/>
                  </a:lnTo>
                  <a:lnTo>
                    <a:pt x="465" y="4245"/>
                  </a:lnTo>
                  <a:lnTo>
                    <a:pt x="514" y="4286"/>
                  </a:lnTo>
                  <a:lnTo>
                    <a:pt x="569" y="4320"/>
                  </a:lnTo>
                  <a:lnTo>
                    <a:pt x="627" y="4344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4"/>
                  </a:lnTo>
                  <a:lnTo>
                    <a:pt x="5620" y="4320"/>
                  </a:lnTo>
                  <a:lnTo>
                    <a:pt x="5674" y="4286"/>
                  </a:lnTo>
                  <a:lnTo>
                    <a:pt x="5721" y="4245"/>
                  </a:lnTo>
                  <a:lnTo>
                    <a:pt x="5762" y="4198"/>
                  </a:lnTo>
                  <a:lnTo>
                    <a:pt x="5796" y="4143"/>
                  </a:lnTo>
                  <a:lnTo>
                    <a:pt x="5820" y="4085"/>
                  </a:lnTo>
                  <a:lnTo>
                    <a:pt x="5837" y="4021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1"/>
                  </a:lnTo>
                  <a:lnTo>
                    <a:pt x="5820" y="628"/>
                  </a:lnTo>
                  <a:lnTo>
                    <a:pt x="5794" y="569"/>
                  </a:lnTo>
                  <a:lnTo>
                    <a:pt x="5760" y="515"/>
                  </a:lnTo>
                  <a:lnTo>
                    <a:pt x="5721" y="468"/>
                  </a:lnTo>
                  <a:lnTo>
                    <a:pt x="5672" y="427"/>
                  </a:lnTo>
                  <a:lnTo>
                    <a:pt x="5618" y="393"/>
                  </a:lnTo>
                  <a:lnTo>
                    <a:pt x="5560" y="368"/>
                  </a:lnTo>
                  <a:lnTo>
                    <a:pt x="5496" y="352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6"/>
                  </a:lnTo>
                  <a:lnTo>
                    <a:pt x="5618" y="23"/>
                  </a:lnTo>
                  <a:lnTo>
                    <a:pt x="5704" y="51"/>
                  </a:lnTo>
                  <a:lnTo>
                    <a:pt x="5787" y="89"/>
                  </a:lnTo>
                  <a:lnTo>
                    <a:pt x="5864" y="136"/>
                  </a:lnTo>
                  <a:lnTo>
                    <a:pt x="5933" y="192"/>
                  </a:lnTo>
                  <a:lnTo>
                    <a:pt x="5997" y="256"/>
                  </a:lnTo>
                  <a:lnTo>
                    <a:pt x="6051" y="325"/>
                  </a:lnTo>
                  <a:lnTo>
                    <a:pt x="6098" y="402"/>
                  </a:lnTo>
                  <a:lnTo>
                    <a:pt x="6136" y="485"/>
                  </a:lnTo>
                  <a:lnTo>
                    <a:pt x="6164" y="571"/>
                  </a:lnTo>
                  <a:lnTo>
                    <a:pt x="6181" y="663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49"/>
                  </a:lnTo>
                  <a:lnTo>
                    <a:pt x="6164" y="4141"/>
                  </a:lnTo>
                  <a:lnTo>
                    <a:pt x="6136" y="4228"/>
                  </a:lnTo>
                  <a:lnTo>
                    <a:pt x="6098" y="4310"/>
                  </a:lnTo>
                  <a:lnTo>
                    <a:pt x="6051" y="4387"/>
                  </a:lnTo>
                  <a:lnTo>
                    <a:pt x="5995" y="4457"/>
                  </a:lnTo>
                  <a:lnTo>
                    <a:pt x="5931" y="4521"/>
                  </a:lnTo>
                  <a:lnTo>
                    <a:pt x="5862" y="4575"/>
                  </a:lnTo>
                  <a:lnTo>
                    <a:pt x="5785" y="4622"/>
                  </a:lnTo>
                  <a:lnTo>
                    <a:pt x="5702" y="4662"/>
                  </a:lnTo>
                  <a:lnTo>
                    <a:pt x="5616" y="4688"/>
                  </a:lnTo>
                  <a:lnTo>
                    <a:pt x="5524" y="4707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7"/>
                  </a:lnTo>
                  <a:lnTo>
                    <a:pt x="570" y="4688"/>
                  </a:lnTo>
                  <a:lnTo>
                    <a:pt x="484" y="4662"/>
                  </a:lnTo>
                  <a:lnTo>
                    <a:pt x="402" y="4622"/>
                  </a:lnTo>
                  <a:lnTo>
                    <a:pt x="325" y="4575"/>
                  </a:lnTo>
                  <a:lnTo>
                    <a:pt x="255" y="4521"/>
                  </a:lnTo>
                  <a:lnTo>
                    <a:pt x="191" y="4457"/>
                  </a:lnTo>
                  <a:lnTo>
                    <a:pt x="135" y="4387"/>
                  </a:lnTo>
                  <a:lnTo>
                    <a:pt x="88" y="4310"/>
                  </a:lnTo>
                  <a:lnTo>
                    <a:pt x="51" y="4228"/>
                  </a:lnTo>
                  <a:lnTo>
                    <a:pt x="23" y="4141"/>
                  </a:lnTo>
                  <a:lnTo>
                    <a:pt x="6" y="4049"/>
                  </a:lnTo>
                  <a:lnTo>
                    <a:pt x="0" y="3955"/>
                  </a:lnTo>
                  <a:lnTo>
                    <a:pt x="0" y="757"/>
                  </a:lnTo>
                  <a:lnTo>
                    <a:pt x="6" y="661"/>
                  </a:lnTo>
                  <a:lnTo>
                    <a:pt x="23" y="571"/>
                  </a:lnTo>
                  <a:lnTo>
                    <a:pt x="51" y="483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4"/>
                  </a:lnTo>
                  <a:lnTo>
                    <a:pt x="255" y="192"/>
                  </a:lnTo>
                  <a:lnTo>
                    <a:pt x="325" y="136"/>
                  </a:lnTo>
                  <a:lnTo>
                    <a:pt x="402" y="89"/>
                  </a:lnTo>
                  <a:lnTo>
                    <a:pt x="484" y="51"/>
                  </a:lnTo>
                  <a:lnTo>
                    <a:pt x="570" y="23"/>
                  </a:lnTo>
                  <a:lnTo>
                    <a:pt x="662" y="6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accent1"/>
                </a:solidFill>
              </a:endParaRPr>
            </a:p>
          </p:txBody>
        </p:sp>
        <p:sp>
          <p:nvSpPr>
            <p:cNvPr id="34" name="Freeform 48">
              <a:extLst>
                <a:ext uri="{FF2B5EF4-FFF2-40B4-BE49-F238E27FC236}">
                  <a16:creationId xmlns:a16="http://schemas.microsoft.com/office/drawing/2014/main" id="{C2AE8E4C-8CBD-48B5-989D-5106D7A38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6" y="2041525"/>
              <a:ext cx="3778250" cy="2701925"/>
            </a:xfrm>
            <a:custGeom>
              <a:avLst/>
              <a:gdLst>
                <a:gd name="T0" fmla="*/ 221 w 4760"/>
                <a:gd name="T1" fmla="*/ 5 h 3403"/>
                <a:gd name="T2" fmla="*/ 289 w 4760"/>
                <a:gd name="T3" fmla="*/ 43 h 3403"/>
                <a:gd name="T4" fmla="*/ 1961 w 4760"/>
                <a:gd name="T5" fmla="*/ 1538 h 3403"/>
                <a:gd name="T6" fmla="*/ 1974 w 4760"/>
                <a:gd name="T7" fmla="*/ 1553 h 3403"/>
                <a:gd name="T8" fmla="*/ 2383 w 4760"/>
                <a:gd name="T9" fmla="*/ 1919 h 3403"/>
                <a:gd name="T10" fmla="*/ 4503 w 4760"/>
                <a:gd name="T11" fmla="*/ 22 h 3403"/>
                <a:gd name="T12" fmla="*/ 4576 w 4760"/>
                <a:gd name="T13" fmla="*/ 0 h 3403"/>
                <a:gd name="T14" fmla="*/ 4650 w 4760"/>
                <a:gd name="T15" fmla="*/ 13 h 3403"/>
                <a:gd name="T16" fmla="*/ 4713 w 4760"/>
                <a:gd name="T17" fmla="*/ 58 h 3403"/>
                <a:gd name="T18" fmla="*/ 4753 w 4760"/>
                <a:gd name="T19" fmla="*/ 126 h 3403"/>
                <a:gd name="T20" fmla="*/ 4757 w 4760"/>
                <a:gd name="T21" fmla="*/ 201 h 3403"/>
                <a:gd name="T22" fmla="*/ 4728 w 4760"/>
                <a:gd name="T23" fmla="*/ 272 h 3403"/>
                <a:gd name="T24" fmla="*/ 3188 w 4760"/>
                <a:gd name="T25" fmla="*/ 1660 h 3403"/>
                <a:gd name="T26" fmla="*/ 4734 w 4760"/>
                <a:gd name="T27" fmla="*/ 3134 h 3403"/>
                <a:gd name="T28" fmla="*/ 4760 w 4760"/>
                <a:gd name="T29" fmla="*/ 3205 h 3403"/>
                <a:gd name="T30" fmla="*/ 4753 w 4760"/>
                <a:gd name="T31" fmla="*/ 3281 h 3403"/>
                <a:gd name="T32" fmla="*/ 4713 w 4760"/>
                <a:gd name="T33" fmla="*/ 3348 h 3403"/>
                <a:gd name="T34" fmla="*/ 4655 w 4760"/>
                <a:gd name="T35" fmla="*/ 3390 h 3403"/>
                <a:gd name="T36" fmla="*/ 4590 w 4760"/>
                <a:gd name="T37" fmla="*/ 3403 h 3403"/>
                <a:gd name="T38" fmla="*/ 4526 w 4760"/>
                <a:gd name="T39" fmla="*/ 3391 h 3403"/>
                <a:gd name="T40" fmla="*/ 4470 w 4760"/>
                <a:gd name="T41" fmla="*/ 3356 h 3403"/>
                <a:gd name="T42" fmla="*/ 2499 w 4760"/>
                <a:gd name="T43" fmla="*/ 2280 h 3403"/>
                <a:gd name="T44" fmla="*/ 2445 w 4760"/>
                <a:gd name="T45" fmla="*/ 2312 h 3403"/>
                <a:gd name="T46" fmla="*/ 2385 w 4760"/>
                <a:gd name="T47" fmla="*/ 2323 h 3403"/>
                <a:gd name="T48" fmla="*/ 2325 w 4760"/>
                <a:gd name="T49" fmla="*/ 2313 h 3403"/>
                <a:gd name="T50" fmla="*/ 2269 w 4760"/>
                <a:gd name="T51" fmla="*/ 2280 h 3403"/>
                <a:gd name="T52" fmla="*/ 302 w 4760"/>
                <a:gd name="T53" fmla="*/ 3354 h 3403"/>
                <a:gd name="T54" fmla="*/ 246 w 4760"/>
                <a:gd name="T55" fmla="*/ 3388 h 3403"/>
                <a:gd name="T56" fmla="*/ 184 w 4760"/>
                <a:gd name="T57" fmla="*/ 3401 h 3403"/>
                <a:gd name="T58" fmla="*/ 116 w 4760"/>
                <a:gd name="T59" fmla="*/ 3386 h 3403"/>
                <a:gd name="T60" fmla="*/ 58 w 4760"/>
                <a:gd name="T61" fmla="*/ 3344 h 3403"/>
                <a:gd name="T62" fmla="*/ 19 w 4760"/>
                <a:gd name="T63" fmla="*/ 3277 h 3403"/>
                <a:gd name="T64" fmla="*/ 13 w 4760"/>
                <a:gd name="T65" fmla="*/ 3202 h 3403"/>
                <a:gd name="T66" fmla="*/ 39 w 4760"/>
                <a:gd name="T67" fmla="*/ 3130 h 3403"/>
                <a:gd name="T68" fmla="*/ 1589 w 4760"/>
                <a:gd name="T69" fmla="*/ 1671 h 3403"/>
                <a:gd name="T70" fmla="*/ 32 w 4760"/>
                <a:gd name="T71" fmla="*/ 272 h 3403"/>
                <a:gd name="T72" fmla="*/ 4 w 4760"/>
                <a:gd name="T73" fmla="*/ 201 h 3403"/>
                <a:gd name="T74" fmla="*/ 8 w 4760"/>
                <a:gd name="T75" fmla="*/ 126 h 3403"/>
                <a:gd name="T76" fmla="*/ 45 w 4760"/>
                <a:gd name="T77" fmla="*/ 58 h 3403"/>
                <a:gd name="T78" fmla="*/ 109 w 4760"/>
                <a:gd name="T79" fmla="*/ 13 h 3403"/>
                <a:gd name="T80" fmla="*/ 184 w 4760"/>
                <a:gd name="T81" fmla="*/ 0 h 3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3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7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2"/>
                  </a:lnTo>
                  <a:lnTo>
                    <a:pt x="4539" y="7"/>
                  </a:lnTo>
                  <a:lnTo>
                    <a:pt x="4576" y="0"/>
                  </a:lnTo>
                  <a:lnTo>
                    <a:pt x="4614" y="4"/>
                  </a:lnTo>
                  <a:lnTo>
                    <a:pt x="4650" y="13"/>
                  </a:lnTo>
                  <a:lnTo>
                    <a:pt x="4683" y="32"/>
                  </a:lnTo>
                  <a:lnTo>
                    <a:pt x="4713" y="58"/>
                  </a:lnTo>
                  <a:lnTo>
                    <a:pt x="4738" y="90"/>
                  </a:lnTo>
                  <a:lnTo>
                    <a:pt x="4753" y="126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70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1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3"/>
                  </a:lnTo>
                  <a:lnTo>
                    <a:pt x="4655" y="3390"/>
                  </a:lnTo>
                  <a:lnTo>
                    <a:pt x="4623" y="3399"/>
                  </a:lnTo>
                  <a:lnTo>
                    <a:pt x="4590" y="3403"/>
                  </a:lnTo>
                  <a:lnTo>
                    <a:pt x="4558" y="3399"/>
                  </a:lnTo>
                  <a:lnTo>
                    <a:pt x="4526" y="3391"/>
                  </a:lnTo>
                  <a:lnTo>
                    <a:pt x="4496" y="3376"/>
                  </a:lnTo>
                  <a:lnTo>
                    <a:pt x="4470" y="3356"/>
                  </a:lnTo>
                  <a:lnTo>
                    <a:pt x="2931" y="1893"/>
                  </a:lnTo>
                  <a:lnTo>
                    <a:pt x="2499" y="2280"/>
                  </a:lnTo>
                  <a:lnTo>
                    <a:pt x="2475" y="2298"/>
                  </a:lnTo>
                  <a:lnTo>
                    <a:pt x="2445" y="2312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3"/>
                  </a:lnTo>
                  <a:lnTo>
                    <a:pt x="2295" y="2300"/>
                  </a:lnTo>
                  <a:lnTo>
                    <a:pt x="2269" y="2280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5"/>
                  </a:lnTo>
                  <a:lnTo>
                    <a:pt x="246" y="3388"/>
                  </a:lnTo>
                  <a:lnTo>
                    <a:pt x="216" y="3397"/>
                  </a:lnTo>
                  <a:lnTo>
                    <a:pt x="184" y="3401"/>
                  </a:lnTo>
                  <a:lnTo>
                    <a:pt x="150" y="3397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3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2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6"/>
                  </a:lnTo>
                  <a:lnTo>
                    <a:pt x="23" y="90"/>
                  </a:lnTo>
                  <a:lnTo>
                    <a:pt x="45" y="58"/>
                  </a:lnTo>
                  <a:lnTo>
                    <a:pt x="75" y="32"/>
                  </a:lnTo>
                  <a:lnTo>
                    <a:pt x="109" y="13"/>
                  </a:lnTo>
                  <a:lnTo>
                    <a:pt x="144" y="2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accent1"/>
                </a:solidFill>
              </a:endParaRPr>
            </a:p>
          </p:txBody>
        </p:sp>
      </p:grpSp>
      <p:cxnSp>
        <p:nvCxnSpPr>
          <p:cNvPr id="35" name="Łącznik łamany 34"/>
          <p:cNvCxnSpPr/>
          <p:nvPr/>
        </p:nvCxnSpPr>
        <p:spPr>
          <a:xfrm rot="10800000">
            <a:off x="5043201" y="4663776"/>
            <a:ext cx="1084849" cy="182531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09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5" y="1325751"/>
            <a:ext cx="4406400" cy="283924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064043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109216" y="3627878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797678" y="1528848"/>
            <a:ext cx="4678325" cy="868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przyjdzie na nr telefonu podany przez Przedsiębiorcę do kontaktu z Bankiem lub wskazany przez osobę upoważnioną wypełniającą Wniosek kod sms, który należy wprowadzić do Wniosku celem jego zatwierdzenia. 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331918" y="2745374"/>
            <a:ext cx="1488558" cy="9351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2169042" y="2006235"/>
            <a:ext cx="1651434" cy="73913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5797678" y="2468830"/>
            <a:ext cx="5937278" cy="136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zatwierdzić wniosek należy wprowadzić 8-cyfrowy kod sms.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Wprowadzenie kodu sms jest równoznaczne z podpisaniem Umowy Subwencji Finansowej.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wprowadzenia kodu sms w celu zatwierdzenia Wniosku i Umowy skutkuje nie wysłaniem Wniosku do PFR i tym samym nie otrzymanie subwencji finansowej.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10471940" y="1480619"/>
            <a:ext cx="646124" cy="740668"/>
            <a:chOff x="10608401" y="2184563"/>
            <a:chExt cx="646124" cy="740668"/>
          </a:xfrm>
        </p:grpSpPr>
        <p:grpSp>
          <p:nvGrpSpPr>
            <p:cNvPr id="32" name="Group 51">
              <a:extLst>
                <a:ext uri="{FF2B5EF4-FFF2-40B4-BE49-F238E27FC236}">
                  <a16:creationId xmlns:a16="http://schemas.microsoft.com/office/drawing/2014/main" id="{6701BD41-C801-43B4-BDDE-BA80299449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44103" y="2184563"/>
              <a:ext cx="519879" cy="396000"/>
              <a:chOff x="3646488" y="1522413"/>
              <a:chExt cx="4910138" cy="37401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3" name="Freeform 47">
                <a:extLst>
                  <a:ext uri="{FF2B5EF4-FFF2-40B4-BE49-F238E27FC236}">
                    <a16:creationId xmlns:a16="http://schemas.microsoft.com/office/drawing/2014/main" id="{C3657156-8B59-4E1D-B5E8-89D292B4B9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6488" y="1522413"/>
                <a:ext cx="4910138" cy="3740150"/>
              </a:xfrm>
              <a:custGeom>
                <a:avLst/>
                <a:gdLst>
                  <a:gd name="T0" fmla="*/ 691 w 6186"/>
                  <a:gd name="T1" fmla="*/ 352 h 4712"/>
                  <a:gd name="T2" fmla="*/ 569 w 6186"/>
                  <a:gd name="T3" fmla="*/ 393 h 4712"/>
                  <a:gd name="T4" fmla="*/ 465 w 6186"/>
                  <a:gd name="T5" fmla="*/ 468 h 4712"/>
                  <a:gd name="T6" fmla="*/ 392 w 6186"/>
                  <a:gd name="T7" fmla="*/ 569 h 4712"/>
                  <a:gd name="T8" fmla="*/ 351 w 6186"/>
                  <a:gd name="T9" fmla="*/ 691 h 4712"/>
                  <a:gd name="T10" fmla="*/ 345 w 6186"/>
                  <a:gd name="T11" fmla="*/ 3955 h 4712"/>
                  <a:gd name="T12" fmla="*/ 366 w 6186"/>
                  <a:gd name="T13" fmla="*/ 4085 h 4712"/>
                  <a:gd name="T14" fmla="*/ 426 w 6186"/>
                  <a:gd name="T15" fmla="*/ 4198 h 4712"/>
                  <a:gd name="T16" fmla="*/ 514 w 6186"/>
                  <a:gd name="T17" fmla="*/ 4286 h 4712"/>
                  <a:gd name="T18" fmla="*/ 627 w 6186"/>
                  <a:gd name="T19" fmla="*/ 4344 h 4712"/>
                  <a:gd name="T20" fmla="*/ 756 w 6186"/>
                  <a:gd name="T21" fmla="*/ 4367 h 4712"/>
                  <a:gd name="T22" fmla="*/ 5498 w 6186"/>
                  <a:gd name="T23" fmla="*/ 4361 h 4712"/>
                  <a:gd name="T24" fmla="*/ 5620 w 6186"/>
                  <a:gd name="T25" fmla="*/ 4320 h 4712"/>
                  <a:gd name="T26" fmla="*/ 5721 w 6186"/>
                  <a:gd name="T27" fmla="*/ 4245 h 4712"/>
                  <a:gd name="T28" fmla="*/ 5796 w 6186"/>
                  <a:gd name="T29" fmla="*/ 4143 h 4712"/>
                  <a:gd name="T30" fmla="*/ 5837 w 6186"/>
                  <a:gd name="T31" fmla="*/ 4021 h 4712"/>
                  <a:gd name="T32" fmla="*/ 5841 w 6186"/>
                  <a:gd name="T33" fmla="*/ 3955 h 4712"/>
                  <a:gd name="T34" fmla="*/ 5835 w 6186"/>
                  <a:gd name="T35" fmla="*/ 691 h 4712"/>
                  <a:gd name="T36" fmla="*/ 5794 w 6186"/>
                  <a:gd name="T37" fmla="*/ 569 h 4712"/>
                  <a:gd name="T38" fmla="*/ 5721 w 6186"/>
                  <a:gd name="T39" fmla="*/ 468 h 4712"/>
                  <a:gd name="T40" fmla="*/ 5618 w 6186"/>
                  <a:gd name="T41" fmla="*/ 393 h 4712"/>
                  <a:gd name="T42" fmla="*/ 5496 w 6186"/>
                  <a:gd name="T43" fmla="*/ 352 h 4712"/>
                  <a:gd name="T44" fmla="*/ 756 w 6186"/>
                  <a:gd name="T45" fmla="*/ 348 h 4712"/>
                  <a:gd name="T46" fmla="*/ 5430 w 6186"/>
                  <a:gd name="T47" fmla="*/ 0 h 4712"/>
                  <a:gd name="T48" fmla="*/ 5618 w 6186"/>
                  <a:gd name="T49" fmla="*/ 23 h 4712"/>
                  <a:gd name="T50" fmla="*/ 5787 w 6186"/>
                  <a:gd name="T51" fmla="*/ 89 h 4712"/>
                  <a:gd name="T52" fmla="*/ 5933 w 6186"/>
                  <a:gd name="T53" fmla="*/ 192 h 4712"/>
                  <a:gd name="T54" fmla="*/ 6051 w 6186"/>
                  <a:gd name="T55" fmla="*/ 325 h 4712"/>
                  <a:gd name="T56" fmla="*/ 6136 w 6186"/>
                  <a:gd name="T57" fmla="*/ 485 h 4712"/>
                  <a:gd name="T58" fmla="*/ 6181 w 6186"/>
                  <a:gd name="T59" fmla="*/ 663 h 4712"/>
                  <a:gd name="T60" fmla="*/ 6186 w 6186"/>
                  <a:gd name="T61" fmla="*/ 3955 h 4712"/>
                  <a:gd name="T62" fmla="*/ 6164 w 6186"/>
                  <a:gd name="T63" fmla="*/ 4141 h 4712"/>
                  <a:gd name="T64" fmla="*/ 6098 w 6186"/>
                  <a:gd name="T65" fmla="*/ 4310 h 4712"/>
                  <a:gd name="T66" fmla="*/ 5995 w 6186"/>
                  <a:gd name="T67" fmla="*/ 4457 h 4712"/>
                  <a:gd name="T68" fmla="*/ 5862 w 6186"/>
                  <a:gd name="T69" fmla="*/ 4575 h 4712"/>
                  <a:gd name="T70" fmla="*/ 5702 w 6186"/>
                  <a:gd name="T71" fmla="*/ 4662 h 4712"/>
                  <a:gd name="T72" fmla="*/ 5524 w 6186"/>
                  <a:gd name="T73" fmla="*/ 4707 h 4712"/>
                  <a:gd name="T74" fmla="*/ 756 w 6186"/>
                  <a:gd name="T75" fmla="*/ 4712 h 4712"/>
                  <a:gd name="T76" fmla="*/ 570 w 6186"/>
                  <a:gd name="T77" fmla="*/ 4688 h 4712"/>
                  <a:gd name="T78" fmla="*/ 402 w 6186"/>
                  <a:gd name="T79" fmla="*/ 4622 h 4712"/>
                  <a:gd name="T80" fmla="*/ 255 w 6186"/>
                  <a:gd name="T81" fmla="*/ 4521 h 4712"/>
                  <a:gd name="T82" fmla="*/ 135 w 6186"/>
                  <a:gd name="T83" fmla="*/ 4387 h 4712"/>
                  <a:gd name="T84" fmla="*/ 51 w 6186"/>
                  <a:gd name="T85" fmla="*/ 4228 h 4712"/>
                  <a:gd name="T86" fmla="*/ 6 w 6186"/>
                  <a:gd name="T87" fmla="*/ 4049 h 4712"/>
                  <a:gd name="T88" fmla="*/ 0 w 6186"/>
                  <a:gd name="T89" fmla="*/ 757 h 4712"/>
                  <a:gd name="T90" fmla="*/ 23 w 6186"/>
                  <a:gd name="T91" fmla="*/ 571 h 4712"/>
                  <a:gd name="T92" fmla="*/ 88 w 6186"/>
                  <a:gd name="T93" fmla="*/ 402 h 4712"/>
                  <a:gd name="T94" fmla="*/ 191 w 6186"/>
                  <a:gd name="T95" fmla="*/ 254 h 4712"/>
                  <a:gd name="T96" fmla="*/ 325 w 6186"/>
                  <a:gd name="T97" fmla="*/ 136 h 4712"/>
                  <a:gd name="T98" fmla="*/ 484 w 6186"/>
                  <a:gd name="T99" fmla="*/ 51 h 4712"/>
                  <a:gd name="T100" fmla="*/ 662 w 6186"/>
                  <a:gd name="T101" fmla="*/ 6 h 4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86" h="4712">
                    <a:moveTo>
                      <a:pt x="756" y="348"/>
                    </a:moveTo>
                    <a:lnTo>
                      <a:pt x="691" y="352"/>
                    </a:lnTo>
                    <a:lnTo>
                      <a:pt x="627" y="368"/>
                    </a:lnTo>
                    <a:lnTo>
                      <a:pt x="569" y="393"/>
                    </a:lnTo>
                    <a:lnTo>
                      <a:pt x="514" y="427"/>
                    </a:lnTo>
                    <a:lnTo>
                      <a:pt x="465" y="468"/>
                    </a:lnTo>
                    <a:lnTo>
                      <a:pt x="426" y="515"/>
                    </a:lnTo>
                    <a:lnTo>
                      <a:pt x="392" y="569"/>
                    </a:lnTo>
                    <a:lnTo>
                      <a:pt x="366" y="628"/>
                    </a:lnTo>
                    <a:lnTo>
                      <a:pt x="351" y="691"/>
                    </a:lnTo>
                    <a:lnTo>
                      <a:pt x="345" y="759"/>
                    </a:lnTo>
                    <a:lnTo>
                      <a:pt x="345" y="3955"/>
                    </a:lnTo>
                    <a:lnTo>
                      <a:pt x="351" y="4021"/>
                    </a:lnTo>
                    <a:lnTo>
                      <a:pt x="366" y="4085"/>
                    </a:lnTo>
                    <a:lnTo>
                      <a:pt x="392" y="4143"/>
                    </a:lnTo>
                    <a:lnTo>
                      <a:pt x="426" y="4198"/>
                    </a:lnTo>
                    <a:lnTo>
                      <a:pt x="465" y="4245"/>
                    </a:lnTo>
                    <a:lnTo>
                      <a:pt x="514" y="4286"/>
                    </a:lnTo>
                    <a:lnTo>
                      <a:pt x="569" y="4320"/>
                    </a:lnTo>
                    <a:lnTo>
                      <a:pt x="627" y="4344"/>
                    </a:lnTo>
                    <a:lnTo>
                      <a:pt x="691" y="4361"/>
                    </a:lnTo>
                    <a:lnTo>
                      <a:pt x="756" y="4367"/>
                    </a:lnTo>
                    <a:lnTo>
                      <a:pt x="5430" y="4367"/>
                    </a:lnTo>
                    <a:lnTo>
                      <a:pt x="5498" y="4361"/>
                    </a:lnTo>
                    <a:lnTo>
                      <a:pt x="5562" y="4344"/>
                    </a:lnTo>
                    <a:lnTo>
                      <a:pt x="5620" y="4320"/>
                    </a:lnTo>
                    <a:lnTo>
                      <a:pt x="5674" y="4286"/>
                    </a:lnTo>
                    <a:lnTo>
                      <a:pt x="5721" y="4245"/>
                    </a:lnTo>
                    <a:lnTo>
                      <a:pt x="5762" y="4198"/>
                    </a:lnTo>
                    <a:lnTo>
                      <a:pt x="5796" y="4143"/>
                    </a:lnTo>
                    <a:lnTo>
                      <a:pt x="5820" y="4085"/>
                    </a:lnTo>
                    <a:lnTo>
                      <a:pt x="5837" y="4021"/>
                    </a:lnTo>
                    <a:lnTo>
                      <a:pt x="5841" y="3955"/>
                    </a:lnTo>
                    <a:lnTo>
                      <a:pt x="5841" y="3955"/>
                    </a:lnTo>
                    <a:lnTo>
                      <a:pt x="5841" y="759"/>
                    </a:lnTo>
                    <a:lnTo>
                      <a:pt x="5835" y="691"/>
                    </a:lnTo>
                    <a:lnTo>
                      <a:pt x="5820" y="628"/>
                    </a:lnTo>
                    <a:lnTo>
                      <a:pt x="5794" y="569"/>
                    </a:lnTo>
                    <a:lnTo>
                      <a:pt x="5760" y="515"/>
                    </a:lnTo>
                    <a:lnTo>
                      <a:pt x="5721" y="468"/>
                    </a:lnTo>
                    <a:lnTo>
                      <a:pt x="5672" y="427"/>
                    </a:lnTo>
                    <a:lnTo>
                      <a:pt x="5618" y="393"/>
                    </a:lnTo>
                    <a:lnTo>
                      <a:pt x="5560" y="368"/>
                    </a:lnTo>
                    <a:lnTo>
                      <a:pt x="5496" y="352"/>
                    </a:lnTo>
                    <a:lnTo>
                      <a:pt x="5430" y="348"/>
                    </a:lnTo>
                    <a:lnTo>
                      <a:pt x="756" y="348"/>
                    </a:lnTo>
                    <a:close/>
                    <a:moveTo>
                      <a:pt x="756" y="0"/>
                    </a:moveTo>
                    <a:lnTo>
                      <a:pt x="5430" y="0"/>
                    </a:lnTo>
                    <a:lnTo>
                      <a:pt x="5526" y="6"/>
                    </a:lnTo>
                    <a:lnTo>
                      <a:pt x="5618" y="23"/>
                    </a:lnTo>
                    <a:lnTo>
                      <a:pt x="5704" y="51"/>
                    </a:lnTo>
                    <a:lnTo>
                      <a:pt x="5787" y="89"/>
                    </a:lnTo>
                    <a:lnTo>
                      <a:pt x="5864" y="136"/>
                    </a:lnTo>
                    <a:lnTo>
                      <a:pt x="5933" y="192"/>
                    </a:lnTo>
                    <a:lnTo>
                      <a:pt x="5997" y="256"/>
                    </a:lnTo>
                    <a:lnTo>
                      <a:pt x="6051" y="325"/>
                    </a:lnTo>
                    <a:lnTo>
                      <a:pt x="6098" y="402"/>
                    </a:lnTo>
                    <a:lnTo>
                      <a:pt x="6136" y="485"/>
                    </a:lnTo>
                    <a:lnTo>
                      <a:pt x="6164" y="571"/>
                    </a:lnTo>
                    <a:lnTo>
                      <a:pt x="6181" y="663"/>
                    </a:lnTo>
                    <a:lnTo>
                      <a:pt x="6186" y="759"/>
                    </a:lnTo>
                    <a:lnTo>
                      <a:pt x="6186" y="3955"/>
                    </a:lnTo>
                    <a:lnTo>
                      <a:pt x="6181" y="4049"/>
                    </a:lnTo>
                    <a:lnTo>
                      <a:pt x="6164" y="4141"/>
                    </a:lnTo>
                    <a:lnTo>
                      <a:pt x="6136" y="4228"/>
                    </a:lnTo>
                    <a:lnTo>
                      <a:pt x="6098" y="4310"/>
                    </a:lnTo>
                    <a:lnTo>
                      <a:pt x="6051" y="4387"/>
                    </a:lnTo>
                    <a:lnTo>
                      <a:pt x="5995" y="4457"/>
                    </a:lnTo>
                    <a:lnTo>
                      <a:pt x="5931" y="4521"/>
                    </a:lnTo>
                    <a:lnTo>
                      <a:pt x="5862" y="4575"/>
                    </a:lnTo>
                    <a:lnTo>
                      <a:pt x="5785" y="4622"/>
                    </a:lnTo>
                    <a:lnTo>
                      <a:pt x="5702" y="4662"/>
                    </a:lnTo>
                    <a:lnTo>
                      <a:pt x="5616" y="4688"/>
                    </a:lnTo>
                    <a:lnTo>
                      <a:pt x="5524" y="4707"/>
                    </a:lnTo>
                    <a:lnTo>
                      <a:pt x="5430" y="4712"/>
                    </a:lnTo>
                    <a:lnTo>
                      <a:pt x="756" y="4712"/>
                    </a:lnTo>
                    <a:lnTo>
                      <a:pt x="662" y="4707"/>
                    </a:lnTo>
                    <a:lnTo>
                      <a:pt x="570" y="4688"/>
                    </a:lnTo>
                    <a:lnTo>
                      <a:pt x="484" y="4662"/>
                    </a:lnTo>
                    <a:lnTo>
                      <a:pt x="402" y="4622"/>
                    </a:lnTo>
                    <a:lnTo>
                      <a:pt x="325" y="4575"/>
                    </a:lnTo>
                    <a:lnTo>
                      <a:pt x="255" y="4521"/>
                    </a:lnTo>
                    <a:lnTo>
                      <a:pt x="191" y="4457"/>
                    </a:lnTo>
                    <a:lnTo>
                      <a:pt x="135" y="4387"/>
                    </a:lnTo>
                    <a:lnTo>
                      <a:pt x="88" y="4310"/>
                    </a:lnTo>
                    <a:lnTo>
                      <a:pt x="51" y="4228"/>
                    </a:lnTo>
                    <a:lnTo>
                      <a:pt x="23" y="4141"/>
                    </a:lnTo>
                    <a:lnTo>
                      <a:pt x="6" y="4049"/>
                    </a:lnTo>
                    <a:lnTo>
                      <a:pt x="0" y="3955"/>
                    </a:lnTo>
                    <a:lnTo>
                      <a:pt x="0" y="757"/>
                    </a:lnTo>
                    <a:lnTo>
                      <a:pt x="6" y="661"/>
                    </a:lnTo>
                    <a:lnTo>
                      <a:pt x="23" y="571"/>
                    </a:lnTo>
                    <a:lnTo>
                      <a:pt x="51" y="483"/>
                    </a:lnTo>
                    <a:lnTo>
                      <a:pt x="88" y="402"/>
                    </a:lnTo>
                    <a:lnTo>
                      <a:pt x="135" y="325"/>
                    </a:lnTo>
                    <a:lnTo>
                      <a:pt x="191" y="254"/>
                    </a:lnTo>
                    <a:lnTo>
                      <a:pt x="255" y="192"/>
                    </a:lnTo>
                    <a:lnTo>
                      <a:pt x="325" y="136"/>
                    </a:lnTo>
                    <a:lnTo>
                      <a:pt x="402" y="89"/>
                    </a:lnTo>
                    <a:lnTo>
                      <a:pt x="484" y="51"/>
                    </a:lnTo>
                    <a:lnTo>
                      <a:pt x="570" y="23"/>
                    </a:lnTo>
                    <a:lnTo>
                      <a:pt x="662" y="6"/>
                    </a:lnTo>
                    <a:lnTo>
                      <a:pt x="7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Freeform 48">
                <a:extLst>
                  <a:ext uri="{FF2B5EF4-FFF2-40B4-BE49-F238E27FC236}">
                    <a16:creationId xmlns:a16="http://schemas.microsoft.com/office/drawing/2014/main" id="{C2AE8E4C-8CBD-48B5-989D-5106D7A38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3226" y="2041525"/>
                <a:ext cx="3778250" cy="2701925"/>
              </a:xfrm>
              <a:custGeom>
                <a:avLst/>
                <a:gdLst>
                  <a:gd name="T0" fmla="*/ 221 w 4760"/>
                  <a:gd name="T1" fmla="*/ 5 h 3403"/>
                  <a:gd name="T2" fmla="*/ 289 w 4760"/>
                  <a:gd name="T3" fmla="*/ 43 h 3403"/>
                  <a:gd name="T4" fmla="*/ 1961 w 4760"/>
                  <a:gd name="T5" fmla="*/ 1538 h 3403"/>
                  <a:gd name="T6" fmla="*/ 1974 w 4760"/>
                  <a:gd name="T7" fmla="*/ 1553 h 3403"/>
                  <a:gd name="T8" fmla="*/ 2383 w 4760"/>
                  <a:gd name="T9" fmla="*/ 1919 h 3403"/>
                  <a:gd name="T10" fmla="*/ 4503 w 4760"/>
                  <a:gd name="T11" fmla="*/ 22 h 3403"/>
                  <a:gd name="T12" fmla="*/ 4576 w 4760"/>
                  <a:gd name="T13" fmla="*/ 0 h 3403"/>
                  <a:gd name="T14" fmla="*/ 4650 w 4760"/>
                  <a:gd name="T15" fmla="*/ 13 h 3403"/>
                  <a:gd name="T16" fmla="*/ 4713 w 4760"/>
                  <a:gd name="T17" fmla="*/ 58 h 3403"/>
                  <a:gd name="T18" fmla="*/ 4753 w 4760"/>
                  <a:gd name="T19" fmla="*/ 126 h 3403"/>
                  <a:gd name="T20" fmla="*/ 4757 w 4760"/>
                  <a:gd name="T21" fmla="*/ 201 h 3403"/>
                  <a:gd name="T22" fmla="*/ 4728 w 4760"/>
                  <a:gd name="T23" fmla="*/ 272 h 3403"/>
                  <a:gd name="T24" fmla="*/ 3188 w 4760"/>
                  <a:gd name="T25" fmla="*/ 1660 h 3403"/>
                  <a:gd name="T26" fmla="*/ 4734 w 4760"/>
                  <a:gd name="T27" fmla="*/ 3134 h 3403"/>
                  <a:gd name="T28" fmla="*/ 4760 w 4760"/>
                  <a:gd name="T29" fmla="*/ 3205 h 3403"/>
                  <a:gd name="T30" fmla="*/ 4753 w 4760"/>
                  <a:gd name="T31" fmla="*/ 3281 h 3403"/>
                  <a:gd name="T32" fmla="*/ 4713 w 4760"/>
                  <a:gd name="T33" fmla="*/ 3348 h 3403"/>
                  <a:gd name="T34" fmla="*/ 4655 w 4760"/>
                  <a:gd name="T35" fmla="*/ 3390 h 3403"/>
                  <a:gd name="T36" fmla="*/ 4590 w 4760"/>
                  <a:gd name="T37" fmla="*/ 3403 h 3403"/>
                  <a:gd name="T38" fmla="*/ 4526 w 4760"/>
                  <a:gd name="T39" fmla="*/ 3391 h 3403"/>
                  <a:gd name="T40" fmla="*/ 4470 w 4760"/>
                  <a:gd name="T41" fmla="*/ 3356 h 3403"/>
                  <a:gd name="T42" fmla="*/ 2499 w 4760"/>
                  <a:gd name="T43" fmla="*/ 2280 h 3403"/>
                  <a:gd name="T44" fmla="*/ 2445 w 4760"/>
                  <a:gd name="T45" fmla="*/ 2312 h 3403"/>
                  <a:gd name="T46" fmla="*/ 2385 w 4760"/>
                  <a:gd name="T47" fmla="*/ 2323 h 3403"/>
                  <a:gd name="T48" fmla="*/ 2325 w 4760"/>
                  <a:gd name="T49" fmla="*/ 2313 h 3403"/>
                  <a:gd name="T50" fmla="*/ 2269 w 4760"/>
                  <a:gd name="T51" fmla="*/ 2280 h 3403"/>
                  <a:gd name="T52" fmla="*/ 302 w 4760"/>
                  <a:gd name="T53" fmla="*/ 3354 h 3403"/>
                  <a:gd name="T54" fmla="*/ 246 w 4760"/>
                  <a:gd name="T55" fmla="*/ 3388 h 3403"/>
                  <a:gd name="T56" fmla="*/ 184 w 4760"/>
                  <a:gd name="T57" fmla="*/ 3401 h 3403"/>
                  <a:gd name="T58" fmla="*/ 116 w 4760"/>
                  <a:gd name="T59" fmla="*/ 3386 h 3403"/>
                  <a:gd name="T60" fmla="*/ 58 w 4760"/>
                  <a:gd name="T61" fmla="*/ 3344 h 3403"/>
                  <a:gd name="T62" fmla="*/ 19 w 4760"/>
                  <a:gd name="T63" fmla="*/ 3277 h 3403"/>
                  <a:gd name="T64" fmla="*/ 13 w 4760"/>
                  <a:gd name="T65" fmla="*/ 3202 h 3403"/>
                  <a:gd name="T66" fmla="*/ 39 w 4760"/>
                  <a:gd name="T67" fmla="*/ 3130 h 3403"/>
                  <a:gd name="T68" fmla="*/ 1589 w 4760"/>
                  <a:gd name="T69" fmla="*/ 1671 h 3403"/>
                  <a:gd name="T70" fmla="*/ 32 w 4760"/>
                  <a:gd name="T71" fmla="*/ 272 h 3403"/>
                  <a:gd name="T72" fmla="*/ 4 w 4760"/>
                  <a:gd name="T73" fmla="*/ 201 h 3403"/>
                  <a:gd name="T74" fmla="*/ 8 w 4760"/>
                  <a:gd name="T75" fmla="*/ 126 h 3403"/>
                  <a:gd name="T76" fmla="*/ 45 w 4760"/>
                  <a:gd name="T77" fmla="*/ 58 h 3403"/>
                  <a:gd name="T78" fmla="*/ 109 w 4760"/>
                  <a:gd name="T79" fmla="*/ 13 h 3403"/>
                  <a:gd name="T80" fmla="*/ 184 w 4760"/>
                  <a:gd name="T81" fmla="*/ 0 h 3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60" h="3403">
                    <a:moveTo>
                      <a:pt x="184" y="0"/>
                    </a:moveTo>
                    <a:lnTo>
                      <a:pt x="221" y="5"/>
                    </a:lnTo>
                    <a:lnTo>
                      <a:pt x="257" y="20"/>
                    </a:lnTo>
                    <a:lnTo>
                      <a:pt x="289" y="43"/>
                    </a:lnTo>
                    <a:lnTo>
                      <a:pt x="1946" y="1527"/>
                    </a:lnTo>
                    <a:lnTo>
                      <a:pt x="1961" y="1538"/>
                    </a:lnTo>
                    <a:lnTo>
                      <a:pt x="1974" y="1551"/>
                    </a:lnTo>
                    <a:lnTo>
                      <a:pt x="1974" y="1553"/>
                    </a:lnTo>
                    <a:lnTo>
                      <a:pt x="1976" y="1555"/>
                    </a:lnTo>
                    <a:lnTo>
                      <a:pt x="2383" y="1919"/>
                    </a:lnTo>
                    <a:lnTo>
                      <a:pt x="4470" y="45"/>
                    </a:lnTo>
                    <a:lnTo>
                      <a:pt x="4503" y="22"/>
                    </a:lnTo>
                    <a:lnTo>
                      <a:pt x="4539" y="7"/>
                    </a:lnTo>
                    <a:lnTo>
                      <a:pt x="4576" y="0"/>
                    </a:lnTo>
                    <a:lnTo>
                      <a:pt x="4614" y="4"/>
                    </a:lnTo>
                    <a:lnTo>
                      <a:pt x="4650" y="13"/>
                    </a:lnTo>
                    <a:lnTo>
                      <a:pt x="4683" y="32"/>
                    </a:lnTo>
                    <a:lnTo>
                      <a:pt x="4713" y="58"/>
                    </a:lnTo>
                    <a:lnTo>
                      <a:pt x="4738" y="90"/>
                    </a:lnTo>
                    <a:lnTo>
                      <a:pt x="4753" y="126"/>
                    </a:lnTo>
                    <a:lnTo>
                      <a:pt x="4758" y="163"/>
                    </a:lnTo>
                    <a:lnTo>
                      <a:pt x="4757" y="201"/>
                    </a:lnTo>
                    <a:lnTo>
                      <a:pt x="4745" y="238"/>
                    </a:lnTo>
                    <a:lnTo>
                      <a:pt x="4728" y="272"/>
                    </a:lnTo>
                    <a:lnTo>
                      <a:pt x="4702" y="302"/>
                    </a:lnTo>
                    <a:lnTo>
                      <a:pt x="3188" y="1660"/>
                    </a:lnTo>
                    <a:lnTo>
                      <a:pt x="4708" y="3104"/>
                    </a:lnTo>
                    <a:lnTo>
                      <a:pt x="4734" y="3134"/>
                    </a:lnTo>
                    <a:lnTo>
                      <a:pt x="4751" y="3170"/>
                    </a:lnTo>
                    <a:lnTo>
                      <a:pt x="4760" y="3205"/>
                    </a:lnTo>
                    <a:lnTo>
                      <a:pt x="4760" y="3243"/>
                    </a:lnTo>
                    <a:lnTo>
                      <a:pt x="4753" y="3281"/>
                    </a:lnTo>
                    <a:lnTo>
                      <a:pt x="4738" y="3316"/>
                    </a:lnTo>
                    <a:lnTo>
                      <a:pt x="4713" y="3348"/>
                    </a:lnTo>
                    <a:lnTo>
                      <a:pt x="4687" y="3373"/>
                    </a:lnTo>
                    <a:lnTo>
                      <a:pt x="4655" y="3390"/>
                    </a:lnTo>
                    <a:lnTo>
                      <a:pt x="4623" y="3399"/>
                    </a:lnTo>
                    <a:lnTo>
                      <a:pt x="4590" y="3403"/>
                    </a:lnTo>
                    <a:lnTo>
                      <a:pt x="4558" y="3399"/>
                    </a:lnTo>
                    <a:lnTo>
                      <a:pt x="4526" y="3391"/>
                    </a:lnTo>
                    <a:lnTo>
                      <a:pt x="4496" y="3376"/>
                    </a:lnTo>
                    <a:lnTo>
                      <a:pt x="4470" y="3356"/>
                    </a:lnTo>
                    <a:lnTo>
                      <a:pt x="2931" y="1893"/>
                    </a:lnTo>
                    <a:lnTo>
                      <a:pt x="2499" y="2280"/>
                    </a:lnTo>
                    <a:lnTo>
                      <a:pt x="2475" y="2298"/>
                    </a:lnTo>
                    <a:lnTo>
                      <a:pt x="2445" y="2312"/>
                    </a:lnTo>
                    <a:lnTo>
                      <a:pt x="2415" y="2321"/>
                    </a:lnTo>
                    <a:lnTo>
                      <a:pt x="2385" y="2323"/>
                    </a:lnTo>
                    <a:lnTo>
                      <a:pt x="2355" y="2321"/>
                    </a:lnTo>
                    <a:lnTo>
                      <a:pt x="2325" y="2313"/>
                    </a:lnTo>
                    <a:lnTo>
                      <a:pt x="2295" y="2300"/>
                    </a:lnTo>
                    <a:lnTo>
                      <a:pt x="2269" y="2280"/>
                    </a:lnTo>
                    <a:lnTo>
                      <a:pt x="1850" y="1904"/>
                    </a:lnTo>
                    <a:lnTo>
                      <a:pt x="302" y="3354"/>
                    </a:lnTo>
                    <a:lnTo>
                      <a:pt x="276" y="3375"/>
                    </a:lnTo>
                    <a:lnTo>
                      <a:pt x="246" y="3388"/>
                    </a:lnTo>
                    <a:lnTo>
                      <a:pt x="216" y="3397"/>
                    </a:lnTo>
                    <a:lnTo>
                      <a:pt x="184" y="3401"/>
                    </a:lnTo>
                    <a:lnTo>
                      <a:pt x="150" y="3397"/>
                    </a:lnTo>
                    <a:lnTo>
                      <a:pt x="116" y="3386"/>
                    </a:lnTo>
                    <a:lnTo>
                      <a:pt x="86" y="3369"/>
                    </a:lnTo>
                    <a:lnTo>
                      <a:pt x="58" y="3344"/>
                    </a:lnTo>
                    <a:lnTo>
                      <a:pt x="34" y="3313"/>
                    </a:lnTo>
                    <a:lnTo>
                      <a:pt x="19" y="3277"/>
                    </a:lnTo>
                    <a:lnTo>
                      <a:pt x="11" y="3239"/>
                    </a:lnTo>
                    <a:lnTo>
                      <a:pt x="13" y="3202"/>
                    </a:lnTo>
                    <a:lnTo>
                      <a:pt x="23" y="3164"/>
                    </a:lnTo>
                    <a:lnTo>
                      <a:pt x="39" y="3130"/>
                    </a:lnTo>
                    <a:lnTo>
                      <a:pt x="66" y="3100"/>
                    </a:lnTo>
                    <a:lnTo>
                      <a:pt x="1589" y="1671"/>
                    </a:lnTo>
                    <a:lnTo>
                      <a:pt x="58" y="302"/>
                    </a:lnTo>
                    <a:lnTo>
                      <a:pt x="32" y="272"/>
                    </a:lnTo>
                    <a:lnTo>
                      <a:pt x="13" y="238"/>
                    </a:lnTo>
                    <a:lnTo>
                      <a:pt x="4" y="201"/>
                    </a:lnTo>
                    <a:lnTo>
                      <a:pt x="0" y="163"/>
                    </a:lnTo>
                    <a:lnTo>
                      <a:pt x="8" y="126"/>
                    </a:lnTo>
                    <a:lnTo>
                      <a:pt x="23" y="90"/>
                    </a:lnTo>
                    <a:lnTo>
                      <a:pt x="45" y="58"/>
                    </a:lnTo>
                    <a:lnTo>
                      <a:pt x="75" y="32"/>
                    </a:lnTo>
                    <a:lnTo>
                      <a:pt x="109" y="13"/>
                    </a:lnTo>
                    <a:lnTo>
                      <a:pt x="144" y="2"/>
                    </a:lnTo>
                    <a:lnTo>
                      <a:pt x="1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6" name="pole tekstowe 5"/>
            <p:cNvSpPr txBox="1"/>
            <p:nvPr/>
          </p:nvSpPr>
          <p:spPr>
            <a:xfrm>
              <a:off x="10608401" y="2555899"/>
              <a:ext cx="64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SMS</a:t>
              </a:r>
            </a:p>
          </p:txBody>
        </p:sp>
      </p:grpSp>
      <p:sp>
        <p:nvSpPr>
          <p:cNvPr id="15" name="Prostokąt 14"/>
          <p:cNvSpPr/>
          <p:nvPr/>
        </p:nvSpPr>
        <p:spPr>
          <a:xfrm>
            <a:off x="5797678" y="3780220"/>
            <a:ext cx="6096000" cy="4730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wygenerować ponownie kod sms do zatwierdzenia wniosku należy wybrać przycisk „Wyślij sms ponownie”.</a:t>
            </a:r>
          </a:p>
        </p:txBody>
      </p:sp>
      <p:cxnSp>
        <p:nvCxnSpPr>
          <p:cNvPr id="31" name="Łącznik łamany 30"/>
          <p:cNvCxnSpPr/>
          <p:nvPr/>
        </p:nvCxnSpPr>
        <p:spPr>
          <a:xfrm rot="10800000" flipV="1">
            <a:off x="3720587" y="3940031"/>
            <a:ext cx="1970371" cy="106911"/>
          </a:xfrm>
          <a:prstGeom prst="bentConnector3">
            <a:avLst>
              <a:gd name="adj1" fmla="val 13306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>
          <a:xfrm>
            <a:off x="5797678" y="4217537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wprowadzeniu  8-cyfrowego kodu sms należy wybrać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994759" y="2585876"/>
            <a:ext cx="2776412" cy="1085741"/>
          </a:xfrm>
          <a:prstGeom prst="bentConnector3">
            <a:avLst>
              <a:gd name="adj1" fmla="val 1001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łamany 39"/>
          <p:cNvCxnSpPr/>
          <p:nvPr/>
        </p:nvCxnSpPr>
        <p:spPr>
          <a:xfrm rot="10800000">
            <a:off x="4331960" y="4133415"/>
            <a:ext cx="1358999" cy="216205"/>
          </a:xfrm>
          <a:prstGeom prst="bentConnector3">
            <a:avLst>
              <a:gd name="adj1" fmla="val 100072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a 44"/>
          <p:cNvGrpSpPr/>
          <p:nvPr/>
        </p:nvGrpSpPr>
        <p:grpSpPr>
          <a:xfrm>
            <a:off x="5836300" y="4905318"/>
            <a:ext cx="5700183" cy="303989"/>
            <a:chOff x="6172819" y="1101893"/>
            <a:chExt cx="5700183" cy="303989"/>
          </a:xfrm>
        </p:grpSpPr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Prostokąt 46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ZŁOŻENIA WNIOSKU O SUBWENCJĘ FINANSOWĄ</a:t>
              </a:r>
            </a:p>
          </p:txBody>
        </p:sp>
      </p:grpSp>
      <p:pic>
        <p:nvPicPr>
          <p:cNvPr id="48" name="Obraz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5" y="4703177"/>
            <a:ext cx="4406400" cy="15334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Prostokąt 48"/>
          <p:cNvSpPr/>
          <p:nvPr/>
        </p:nvSpPr>
        <p:spPr>
          <a:xfrm>
            <a:off x="5771171" y="5593099"/>
            <a:ext cx="5081246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wysłaniu wniosku pojawi się informacja z numerem identyfikującym Wniosek.</a:t>
            </a:r>
          </a:p>
        </p:txBody>
      </p:sp>
      <p:cxnSp>
        <p:nvCxnSpPr>
          <p:cNvPr id="50" name="Łącznik łamany 49"/>
          <p:cNvCxnSpPr/>
          <p:nvPr/>
        </p:nvCxnSpPr>
        <p:spPr>
          <a:xfrm rot="10800000" flipV="1">
            <a:off x="3061697" y="5556806"/>
            <a:ext cx="2727699" cy="176675"/>
          </a:xfrm>
          <a:prstGeom prst="bentConnector3">
            <a:avLst>
              <a:gd name="adj1" fmla="val 9989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rostokąt 53"/>
          <p:cNvSpPr/>
          <p:nvPr/>
        </p:nvSpPr>
        <p:spPr>
          <a:xfrm>
            <a:off x="2743200" y="5861078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2886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>
            <a:extLst>
              <a:ext uri="{FF2B5EF4-FFF2-40B4-BE49-F238E27FC236}">
                <a16:creationId xmlns:a16="http://schemas.microsoft.com/office/drawing/2014/main" id="{437A4957-48A1-49D1-B63C-790DA6557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4" y="1516380"/>
            <a:ext cx="4406400" cy="14659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4615" y="6095913"/>
            <a:ext cx="372501" cy="365125"/>
          </a:xfrm>
        </p:spPr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3119849" y="3160045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2753833" y="5393245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rgbClr val="F379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6597323" y="1267560"/>
            <a:ext cx="4577292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sprawdzić status Wniosku po jego wysłaniu należy wrócić do zakładki „Złożone wnioski”, a następnie wybrać przycisk „Dalej”.</a:t>
            </a:r>
          </a:p>
        </p:txBody>
      </p:sp>
      <p:cxnSp>
        <p:nvCxnSpPr>
          <p:cNvPr id="56" name="Łącznik łamany 55"/>
          <p:cNvCxnSpPr>
            <a:cxnSpLocks/>
          </p:cNvCxnSpPr>
          <p:nvPr/>
        </p:nvCxnSpPr>
        <p:spPr>
          <a:xfrm rot="10800000" flipV="1">
            <a:off x="1908699" y="1353218"/>
            <a:ext cx="4590338" cy="542773"/>
          </a:xfrm>
          <a:prstGeom prst="bentConnector3">
            <a:avLst>
              <a:gd name="adj1" fmla="val 50000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łamany 56"/>
          <p:cNvCxnSpPr>
            <a:cxnSpLocks/>
          </p:cNvCxnSpPr>
          <p:nvPr/>
        </p:nvCxnSpPr>
        <p:spPr>
          <a:xfrm rot="10800000" flipV="1">
            <a:off x="4667742" y="1740575"/>
            <a:ext cx="5952721" cy="898384"/>
          </a:xfrm>
          <a:prstGeom prst="bentConnector3">
            <a:avLst>
              <a:gd name="adj1" fmla="val 87768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Obraz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4" y="3280613"/>
            <a:ext cx="4406400" cy="28153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Prostokąt 19"/>
          <p:cNvSpPr/>
          <p:nvPr/>
        </p:nvSpPr>
        <p:spPr>
          <a:xfrm>
            <a:off x="6611871" y="1860131"/>
            <a:ext cx="4548195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listy rozwijalnej wybierz numer Wniosku, którego status chcesz sprawdzić.</a:t>
            </a:r>
          </a:p>
        </p:txBody>
      </p:sp>
      <p:cxnSp>
        <p:nvCxnSpPr>
          <p:cNvPr id="59" name="Łącznik łamany 58"/>
          <p:cNvCxnSpPr>
            <a:cxnSpLocks/>
          </p:cNvCxnSpPr>
          <p:nvPr/>
        </p:nvCxnSpPr>
        <p:spPr>
          <a:xfrm rot="10800000" flipV="1">
            <a:off x="3731220" y="2124779"/>
            <a:ext cx="2747848" cy="2263628"/>
          </a:xfrm>
          <a:prstGeom prst="bentConnector3">
            <a:avLst>
              <a:gd name="adj1" fmla="val 29323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Obraz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68" y="3026507"/>
            <a:ext cx="4264576" cy="222636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Prostokąt 29"/>
          <p:cNvSpPr/>
          <p:nvPr/>
        </p:nvSpPr>
        <p:spPr>
          <a:xfrm>
            <a:off x="6597323" y="2285317"/>
            <a:ext cx="5300510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polu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jest podana informacja o aktualnym statusie Wniosku.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 „</a:t>
            </a:r>
            <a:r>
              <a:rPr lang="pl-PL" sz="1200" b="1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Wprowadzony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oznacza, że wniosek został złożony i oczekuję na decyzję PFR.</a:t>
            </a:r>
          </a:p>
        </p:txBody>
      </p:sp>
      <p:cxnSp>
        <p:nvCxnSpPr>
          <p:cNvPr id="61" name="Łącznik łamany 60"/>
          <p:cNvCxnSpPr>
            <a:cxnSpLocks/>
          </p:cNvCxnSpPr>
          <p:nvPr/>
        </p:nvCxnSpPr>
        <p:spPr>
          <a:xfrm rot="10800000" flipV="1">
            <a:off x="9235968" y="2856497"/>
            <a:ext cx="2263594" cy="1366053"/>
          </a:xfrm>
          <a:prstGeom prst="bentConnector3">
            <a:avLst>
              <a:gd name="adj1" fmla="val 584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rostokąt 67"/>
          <p:cNvSpPr/>
          <p:nvPr/>
        </p:nvSpPr>
        <p:spPr>
          <a:xfrm>
            <a:off x="5436521" y="5323430"/>
            <a:ext cx="5596270" cy="6851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Istnieje możliwość pobrania Umowy Subwencji Finansowej, która została już przez Przedsiębiorcę podpisana przy użyciu kodu sms i wysłaniu Wniosku. Dodatkowo Umowa Subwencji Finansowej jest opatrzona pieczęcią Banku.</a:t>
            </a:r>
          </a:p>
        </p:txBody>
      </p:sp>
      <p:cxnSp>
        <p:nvCxnSpPr>
          <p:cNvPr id="71" name="Łącznik łamany 70"/>
          <p:cNvCxnSpPr/>
          <p:nvPr/>
        </p:nvCxnSpPr>
        <p:spPr>
          <a:xfrm rot="10800000">
            <a:off x="7104518" y="5095044"/>
            <a:ext cx="1358999" cy="216205"/>
          </a:xfrm>
          <a:prstGeom prst="bentConnector3">
            <a:avLst>
              <a:gd name="adj1" fmla="val 10007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rostokąt 71"/>
          <p:cNvSpPr/>
          <p:nvPr/>
        </p:nvSpPr>
        <p:spPr>
          <a:xfrm>
            <a:off x="8491460" y="3310985"/>
            <a:ext cx="455361" cy="118015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72"/>
          <p:cNvSpPr/>
          <p:nvPr/>
        </p:nvSpPr>
        <p:spPr>
          <a:xfrm>
            <a:off x="9353001" y="3310985"/>
            <a:ext cx="864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73"/>
          <p:cNvSpPr/>
          <p:nvPr/>
        </p:nvSpPr>
        <p:spPr>
          <a:xfrm>
            <a:off x="8234656" y="3886254"/>
            <a:ext cx="1368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448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3" y="1667793"/>
            <a:ext cx="4406400" cy="31888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3119849" y="3352105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2743200" y="5861078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6" name="Łącznik łamany 55"/>
          <p:cNvCxnSpPr/>
          <p:nvPr/>
        </p:nvCxnSpPr>
        <p:spPr>
          <a:xfrm rot="10800000" flipV="1">
            <a:off x="3572540" y="1442216"/>
            <a:ext cx="2929428" cy="1535573"/>
          </a:xfrm>
          <a:prstGeom prst="bentConnector3">
            <a:avLst>
              <a:gd name="adj1" fmla="val 32215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6631173" y="1198431"/>
            <a:ext cx="5117805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Wniosków odrzuconych w polu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jest podany aktualny status Wniosku, a w polu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Informacja dodatkowa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- powód odrzucenia Wniosku.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2363220" y="2623473"/>
            <a:ext cx="1368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2373853" y="2073474"/>
            <a:ext cx="478465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/>
          <p:cNvSpPr/>
          <p:nvPr/>
        </p:nvSpPr>
        <p:spPr>
          <a:xfrm>
            <a:off x="3252754" y="2073474"/>
            <a:ext cx="828000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780029" y="3494145"/>
            <a:ext cx="517096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Umowa będzie dostępna przez cały okres trwania Programu, do czasu spłaty przez Przedsiębiorcę  nieumorzonej kwoty subwencji.</a:t>
            </a:r>
          </a:p>
        </p:txBody>
      </p:sp>
      <p:cxnSp>
        <p:nvCxnSpPr>
          <p:cNvPr id="39" name="Łącznik łamany 38"/>
          <p:cNvCxnSpPr/>
          <p:nvPr/>
        </p:nvCxnSpPr>
        <p:spPr>
          <a:xfrm rot="10800000" flipV="1">
            <a:off x="2266506" y="3583845"/>
            <a:ext cx="4235462" cy="1010671"/>
          </a:xfrm>
          <a:prstGeom prst="bentConnector3">
            <a:avLst>
              <a:gd name="adj1" fmla="val 2138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6780029" y="4702499"/>
            <a:ext cx="4859080" cy="106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gdy Przedsiębiorca otrzyma decyzję negatywną, wówczas status Wniosku ulegnie zmianie na „</a:t>
            </a:r>
            <a:r>
              <a:rPr lang="pl-PL" sz="1200" b="1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Odrzucony po </a:t>
            </a:r>
            <a:r>
              <a:rPr lang="pl-PL" sz="1200" b="1" i="1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scoringu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lub „</a:t>
            </a:r>
            <a:r>
              <a:rPr lang="pl-PL" sz="1200" b="1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Odrzucony przed </a:t>
            </a:r>
            <a:r>
              <a:rPr lang="pl-PL" sz="1200" b="1" i="1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scoringiem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 W tym miejscu będzie możliwość pobrania Decyzji PFR, w której będzie wskazana przyczyna odrzucenia Wniosku.</a:t>
            </a:r>
          </a:p>
        </p:txBody>
      </p:sp>
      <p:cxnSp>
        <p:nvCxnSpPr>
          <p:cNvPr id="45" name="Łącznik łamany 44"/>
          <p:cNvCxnSpPr/>
          <p:nvPr/>
        </p:nvCxnSpPr>
        <p:spPr>
          <a:xfrm rot="10800000">
            <a:off x="1935128" y="4738775"/>
            <a:ext cx="4566840" cy="307288"/>
          </a:xfrm>
          <a:prstGeom prst="bentConnector3">
            <a:avLst>
              <a:gd name="adj1" fmla="val 19268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rgbClr val="F379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022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32" name="Grupa 31"/>
          <p:cNvGrpSpPr/>
          <p:nvPr/>
        </p:nvGrpSpPr>
        <p:grpSpPr>
          <a:xfrm>
            <a:off x="711547" y="1880563"/>
            <a:ext cx="11328758" cy="3140739"/>
            <a:chOff x="564920" y="1654675"/>
            <a:chExt cx="11328758" cy="3140739"/>
          </a:xfrm>
        </p:grpSpPr>
        <p:grpSp>
          <p:nvGrpSpPr>
            <p:cNvPr id="31" name="Grupa 30"/>
            <p:cNvGrpSpPr/>
            <p:nvPr/>
          </p:nvGrpSpPr>
          <p:grpSpPr>
            <a:xfrm>
              <a:off x="564920" y="1886695"/>
              <a:ext cx="4406400" cy="2908719"/>
              <a:chOff x="564920" y="1886695"/>
              <a:chExt cx="4406400" cy="2908719"/>
            </a:xfrm>
          </p:grpSpPr>
          <p:pic>
            <p:nvPicPr>
              <p:cNvPr id="26" name="Obraz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920" y="1886695"/>
                <a:ext cx="4406400" cy="290871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Prostokąt 15"/>
              <p:cNvSpPr/>
              <p:nvPr/>
            </p:nvSpPr>
            <p:spPr>
              <a:xfrm>
                <a:off x="3109216" y="3627878"/>
                <a:ext cx="1222743" cy="87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2352587" y="2899246"/>
                <a:ext cx="1368000" cy="120568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 33"/>
              <p:cNvSpPr/>
              <p:nvPr/>
            </p:nvSpPr>
            <p:spPr>
              <a:xfrm>
                <a:off x="2363220" y="2349247"/>
                <a:ext cx="478465" cy="108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Prostokąt 34"/>
              <p:cNvSpPr/>
              <p:nvPr/>
            </p:nvSpPr>
            <p:spPr>
              <a:xfrm>
                <a:off x="3242121" y="2349247"/>
                <a:ext cx="828000" cy="108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cxnSp>
          <p:nvCxnSpPr>
            <p:cNvPr id="39" name="Łącznik łamany 38"/>
            <p:cNvCxnSpPr>
              <a:stCxn id="3" idx="1"/>
            </p:cNvCxnSpPr>
            <p:nvPr/>
          </p:nvCxnSpPr>
          <p:spPr>
            <a:xfrm rot="10800000" flipV="1">
              <a:off x="3104708" y="1891438"/>
              <a:ext cx="2657833" cy="1297675"/>
            </a:xfrm>
            <a:prstGeom prst="bentConnector3">
              <a:avLst>
                <a:gd name="adj1" fmla="val 19596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Prostokąt 2"/>
            <p:cNvSpPr/>
            <p:nvPr/>
          </p:nvSpPr>
          <p:spPr>
            <a:xfrm>
              <a:off x="5762540" y="1654675"/>
              <a:ext cx="6096000" cy="4735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 przypadku Wniosków z pozytywną decyzją w polu „</a:t>
              </a:r>
              <a:r>
                <a:rPr lang="pl-PL" sz="1200" b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Status</a:t>
              </a: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” jest podany aktualny status Wniosku „</a:t>
              </a:r>
              <a:r>
                <a:rPr lang="pl-PL" sz="1200" b="1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Przyznany</a:t>
              </a: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”.</a:t>
              </a:r>
            </a:p>
          </p:txBody>
        </p:sp>
        <p:sp>
          <p:nvSpPr>
            <p:cNvPr id="8" name="Prostokąt 7"/>
            <p:cNvSpPr/>
            <p:nvPr/>
          </p:nvSpPr>
          <p:spPr>
            <a:xfrm>
              <a:off x="5797678" y="2140898"/>
              <a:ext cx="6096000" cy="4735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Umowa będzie dostępna przez cały okres trwania Programu, do czasu spłaty przez Przedsiębiorcę  nieumorzonej kwoty subwencji.</a:t>
              </a:r>
            </a:p>
          </p:txBody>
        </p:sp>
        <p:cxnSp>
          <p:nvCxnSpPr>
            <p:cNvPr id="40" name="Łącznik łamany 39"/>
            <p:cNvCxnSpPr>
              <a:stCxn id="8" idx="1"/>
            </p:cNvCxnSpPr>
            <p:nvPr/>
          </p:nvCxnSpPr>
          <p:spPr>
            <a:xfrm rot="10800000" flipV="1">
              <a:off x="2491262" y="2377662"/>
              <a:ext cx="3306417" cy="2062198"/>
            </a:xfrm>
            <a:prstGeom prst="bentConnector3">
              <a:avLst>
                <a:gd name="adj1" fmla="val 12376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rostokąt 13"/>
            <p:cNvSpPr/>
            <p:nvPr/>
          </p:nvSpPr>
          <p:spPr>
            <a:xfrm>
              <a:off x="5797678" y="2647282"/>
              <a:ext cx="5784723" cy="487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 przypadku, gdy Przedsiębiorca otrzyma decyzję pozytywną, wówczas status Wniosku ulegnie zmianie na „</a:t>
              </a:r>
              <a:r>
                <a:rPr lang="pl-PL" sz="1200" b="1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Przyznany</a:t>
              </a: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” i będzie możliwość pobrania Decyzji PFR.</a:t>
              </a:r>
            </a:p>
          </p:txBody>
        </p:sp>
        <p:cxnSp>
          <p:nvCxnSpPr>
            <p:cNvPr id="46" name="Łącznik łamany 45"/>
            <p:cNvCxnSpPr>
              <a:stCxn id="14" idx="1"/>
            </p:cNvCxnSpPr>
            <p:nvPr/>
          </p:nvCxnSpPr>
          <p:spPr>
            <a:xfrm rot="10800000" flipV="1">
              <a:off x="2496020" y="2891066"/>
              <a:ext cx="3301659" cy="1735021"/>
            </a:xfrm>
            <a:prstGeom prst="bentConnector3">
              <a:avLst>
                <a:gd name="adj1" fmla="val 5237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rgbClr val="F379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93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4114"/>
            <a:ext cx="4406400" cy="33230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54" name="Prostokąt 53"/>
          <p:cNvSpPr/>
          <p:nvPr/>
        </p:nvSpPr>
        <p:spPr>
          <a:xfrm>
            <a:off x="2743200" y="5861078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298373" y="3853766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9" name="Łącznik łamany 38"/>
          <p:cNvCxnSpPr/>
          <p:nvPr/>
        </p:nvCxnSpPr>
        <p:spPr>
          <a:xfrm rot="10800000" flipV="1">
            <a:off x="4093535" y="2126511"/>
            <a:ext cx="2105604" cy="1066559"/>
          </a:xfrm>
          <a:prstGeom prst="bentConnector3">
            <a:avLst>
              <a:gd name="adj1" fmla="val 31316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6276754" y="1966854"/>
            <a:ext cx="5567916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Wniosków z częściowo pozytywną decyzją w polu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jest podany aktualny status Wniosku, a w polu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Informacja dodatkowa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- powód zmiany  kwoty subwencji.</a:t>
            </a:r>
          </a:p>
        </p:txBody>
      </p:sp>
      <p:cxnSp>
        <p:nvCxnSpPr>
          <p:cNvPr id="45" name="Łącznik łamany 44"/>
          <p:cNvCxnSpPr/>
          <p:nvPr/>
        </p:nvCxnSpPr>
        <p:spPr>
          <a:xfrm rot="10800000" flipV="1">
            <a:off x="4768558" y="2454423"/>
            <a:ext cx="1430581" cy="1117235"/>
          </a:xfrm>
          <a:prstGeom prst="bentConnector3">
            <a:avLst>
              <a:gd name="adj1" fmla="val 2993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6276754" y="3495627"/>
            <a:ext cx="538716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Umowa będzie dostępna przez cały okres trwania Programu, do czasu spłaty przez Przedsiębiorcę nieumorzonej kwoty subwencji.</a:t>
            </a:r>
          </a:p>
        </p:txBody>
      </p:sp>
      <p:cxnSp>
        <p:nvCxnSpPr>
          <p:cNvPr id="47" name="Łącznik łamany 46"/>
          <p:cNvCxnSpPr/>
          <p:nvPr/>
        </p:nvCxnSpPr>
        <p:spPr>
          <a:xfrm rot="10800000" flipV="1">
            <a:off x="2955771" y="3714053"/>
            <a:ext cx="3130689" cy="1123088"/>
          </a:xfrm>
          <a:prstGeom prst="bentConnector3">
            <a:avLst>
              <a:gd name="adj1" fmla="val 12981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łamany 47"/>
          <p:cNvCxnSpPr/>
          <p:nvPr/>
        </p:nvCxnSpPr>
        <p:spPr>
          <a:xfrm rot="10800000" flipV="1">
            <a:off x="2948072" y="4435596"/>
            <a:ext cx="3138388" cy="607947"/>
          </a:xfrm>
          <a:prstGeom prst="bentConnector3">
            <a:avLst>
              <a:gd name="adj1" fmla="val 5280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6276754" y="4395739"/>
            <a:ext cx="5387162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gdy Przedsiębiorca otrzyma decyzję częściową pozytywną, wówczas status Wniosku ulegnie zmianie na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Przyznany, ale zmieniony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 W tym miejscu będzie możliwość pobrania Decyzji PFR, w której zostanie wskazana przyczyna zmiany wnioskowanej kwoty subwencji.</a:t>
            </a:r>
          </a:p>
        </p:txBody>
      </p:sp>
      <p:sp>
        <p:nvSpPr>
          <p:cNvPr id="49" name="Prostokąt 48"/>
          <p:cNvSpPr/>
          <p:nvPr/>
        </p:nvSpPr>
        <p:spPr>
          <a:xfrm>
            <a:off x="2503967" y="2285066"/>
            <a:ext cx="478465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 49"/>
          <p:cNvSpPr/>
          <p:nvPr/>
        </p:nvSpPr>
        <p:spPr>
          <a:xfrm>
            <a:off x="3394840" y="2285066"/>
            <a:ext cx="900000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rostokąt 54"/>
          <p:cNvSpPr/>
          <p:nvPr/>
        </p:nvSpPr>
        <p:spPr>
          <a:xfrm>
            <a:off x="2516494" y="2844018"/>
            <a:ext cx="1080000" cy="18368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rgbClr val="F379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16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8364"/>
                </a:solidFill>
              </a:rPr>
              <a:t>Zanim złożysz wniosek:</a:t>
            </a:r>
            <a:endParaRPr lang="en-IN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04784" y="2429835"/>
            <a:ext cx="10782432" cy="3520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Zweryfikuj czy posiadasz odpowiednie umocowanie do złożenia wniosku i zawarcia Umowy Subwencji w formie elektronicznej (wydruk z CEIDG, odpis z KRS lub pełnomocnictwo). Jeśli z odpisu KRS lub z wydruku z CEIDG nie wynika uprawnienie do samodzielnej reprezentacji przedsiębiorcy przez osobę składającą wniosek, niezbędne jest załączenie pełnomocnictwa (zgodnego ze wzorem dostępnym na 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stronie PFR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podpisanego wyłącznie kwalifikowanym podpisem elektronicznym (UWAGA: profil zaufany nie spełnia warunków kwalifikowanego podpisu). 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na dzień 31 grudnia 2019 r. oraz 1 listopada 2020 r. oraz na dzień składania wniosku prowadziłeś działalność gospodarczą w ramach przynajmniej jednej z 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branż wskazanych przez PFR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informacje o wysokości Przychodów w wybranych przez Ciebie okresach do porównania: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1 kwietnia 2020 do 31 grudnia 2020 r. w porównaniu z analogicznym okresem roku 2019, albo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1 października 2020 do 31 grudnia 2020 r. w porównaniu z analogicznym okresem roku 2019.</a:t>
            </a:r>
          </a:p>
        </p:txBody>
      </p:sp>
      <p:sp>
        <p:nvSpPr>
          <p:cNvPr id="1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428362"/>
            <a:ext cx="11168743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Upewnij się, że </a:t>
            </a:r>
            <a:r>
              <a:rPr lang="pl-PL" sz="16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firmy 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widoczne w bankowości elektronicznej są aktualne (zgodnie z wpisem we właściwym rejestrze). </a:t>
            </a:r>
          </a:p>
        </p:txBody>
      </p:sp>
      <p:grpSp>
        <p:nvGrpSpPr>
          <p:cNvPr id="16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14846" y="1592006"/>
            <a:ext cx="370420" cy="369080"/>
            <a:chOff x="823913" y="2190750"/>
            <a:chExt cx="438150" cy="436563"/>
          </a:xfrm>
          <a:solidFill>
            <a:srgbClr val="008364"/>
          </a:solidFill>
        </p:grpSpPr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85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8364"/>
                </a:solidFill>
              </a:rPr>
              <a:t>Zanim złożysz wniosek:</a:t>
            </a:r>
            <a:endParaRPr lang="en-IN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04784" y="2429835"/>
            <a:ext cx="10782432" cy="345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ustalenia statusu przedsiębiorcy (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Mikrofirma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na dzień 31 grudnia 2019 r., a w przypadku braku jakiegokolwiek pracownika    na dzień 31 lipca 2020 r.</a:t>
            </a:r>
            <a:b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Przez pracownika rozumie się osobę zatrudnioną wyłącznie na podstawie umowy o pracę w przeliczeniu na pełne etaty z wyłączeniem pracowników przebywających na urlopach macierzyńskich, ojcowskich, rodzicielskich, wychowawczych lub zatrudnionych w celu przygotowania zawodowego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wyliczenia kwoty subwencji finansowej na dzień 30 września 2020 r.</a:t>
            </a:r>
            <a:b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pracownika uważa się osobę fizyczną, która była zgłoszona przez przedsiębiorcę do ubezpieczenia społecznego w przeliczeniu na pełny wymiar czasu pracy lub osobę współpracującą z przedsiębiorcą, niezależnie od formy prawnej tej współpracy (np. umowy cywilnoprawne) oraz na którą przedsiębiorca odprowadza składki na ubezpieczenie społeczne. Wlicza się także osoby np. na urlopach wychowawczych, macierzyńskich, ojcowskich.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endParaRPr lang="pl-PL" sz="16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428362"/>
            <a:ext cx="11168743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informację o liczbie zatrudnionych pracowników:</a:t>
            </a:r>
          </a:p>
        </p:txBody>
      </p:sp>
      <p:grpSp>
        <p:nvGrpSpPr>
          <p:cNvPr id="25" name="Group 52">
            <a:extLst>
              <a:ext uri="{FF2B5EF4-FFF2-40B4-BE49-F238E27FC236}">
                <a16:creationId xmlns:a16="http://schemas.microsoft.com/office/drawing/2014/main" id="{89803619-B6E1-4BC2-BA7E-68369B3DE986}"/>
              </a:ext>
            </a:extLst>
          </p:cNvPr>
          <p:cNvGrpSpPr/>
          <p:nvPr/>
        </p:nvGrpSpPr>
        <p:grpSpPr>
          <a:xfrm>
            <a:off x="802724" y="1552455"/>
            <a:ext cx="368300" cy="400051"/>
            <a:chOff x="836613" y="1255713"/>
            <a:chExt cx="368300" cy="400051"/>
          </a:xfrm>
          <a:solidFill>
            <a:srgbClr val="008364"/>
          </a:solidFill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85426A07-CE4E-419A-B633-80BECFB48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558926"/>
              <a:ext cx="163513" cy="96838"/>
            </a:xfrm>
            <a:custGeom>
              <a:avLst/>
              <a:gdLst>
                <a:gd name="T0" fmla="*/ 194 w 234"/>
                <a:gd name="T1" fmla="*/ 28 h 137"/>
                <a:gd name="T2" fmla="*/ 136 w 234"/>
                <a:gd name="T3" fmla="*/ 0 h 137"/>
                <a:gd name="T4" fmla="*/ 108 w 234"/>
                <a:gd name="T5" fmla="*/ 88 h 137"/>
                <a:gd name="T6" fmla="*/ 104 w 234"/>
                <a:gd name="T7" fmla="*/ 100 h 137"/>
                <a:gd name="T8" fmla="*/ 91 w 234"/>
                <a:gd name="T9" fmla="*/ 65 h 137"/>
                <a:gd name="T10" fmla="*/ 84 w 234"/>
                <a:gd name="T11" fmla="*/ 23 h 137"/>
                <a:gd name="T12" fmla="*/ 84 w 234"/>
                <a:gd name="T13" fmla="*/ 23 h 137"/>
                <a:gd name="T14" fmla="*/ 83 w 234"/>
                <a:gd name="T15" fmla="*/ 23 h 137"/>
                <a:gd name="T16" fmla="*/ 83 w 234"/>
                <a:gd name="T17" fmla="*/ 23 h 137"/>
                <a:gd name="T18" fmla="*/ 83 w 234"/>
                <a:gd name="T19" fmla="*/ 23 h 137"/>
                <a:gd name="T20" fmla="*/ 83 w 234"/>
                <a:gd name="T21" fmla="*/ 23 h 137"/>
                <a:gd name="T22" fmla="*/ 83 w 234"/>
                <a:gd name="T23" fmla="*/ 23 h 137"/>
                <a:gd name="T24" fmla="*/ 76 w 234"/>
                <a:gd name="T25" fmla="*/ 65 h 137"/>
                <a:gd name="T26" fmla="*/ 63 w 234"/>
                <a:gd name="T27" fmla="*/ 100 h 137"/>
                <a:gd name="T28" fmla="*/ 59 w 234"/>
                <a:gd name="T29" fmla="*/ 88 h 137"/>
                <a:gd name="T30" fmla="*/ 31 w 234"/>
                <a:gd name="T31" fmla="*/ 0 h 137"/>
                <a:gd name="T32" fmla="*/ 0 w 234"/>
                <a:gd name="T33" fmla="*/ 16 h 137"/>
                <a:gd name="T34" fmla="*/ 25 w 234"/>
                <a:gd name="T35" fmla="*/ 54 h 137"/>
                <a:gd name="T36" fmla="*/ 32 w 234"/>
                <a:gd name="T37" fmla="*/ 125 h 137"/>
                <a:gd name="T38" fmla="*/ 32 w 234"/>
                <a:gd name="T39" fmla="*/ 137 h 137"/>
                <a:gd name="T40" fmla="*/ 32 w 234"/>
                <a:gd name="T41" fmla="*/ 137 h 137"/>
                <a:gd name="T42" fmla="*/ 83 w 234"/>
                <a:gd name="T43" fmla="*/ 137 h 137"/>
                <a:gd name="T44" fmla="*/ 83 w 234"/>
                <a:gd name="T45" fmla="*/ 137 h 137"/>
                <a:gd name="T46" fmla="*/ 232 w 234"/>
                <a:gd name="T47" fmla="*/ 137 h 137"/>
                <a:gd name="T48" fmla="*/ 194 w 234"/>
                <a:gd name="T49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37">
                  <a:moveTo>
                    <a:pt x="194" y="28"/>
                  </a:moveTo>
                  <a:cubicBezTo>
                    <a:pt x="157" y="14"/>
                    <a:pt x="136" y="0"/>
                    <a:pt x="136" y="0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120" y="25"/>
                    <a:pt x="89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8" y="23"/>
                    <a:pt x="47" y="25"/>
                    <a:pt x="76" y="65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20" y="7"/>
                    <a:pt x="0" y="16"/>
                  </a:cubicBezTo>
                  <a:cubicBezTo>
                    <a:pt x="12" y="26"/>
                    <a:pt x="20" y="38"/>
                    <a:pt x="25" y="54"/>
                  </a:cubicBezTo>
                  <a:cubicBezTo>
                    <a:pt x="31" y="73"/>
                    <a:pt x="31" y="96"/>
                    <a:pt x="32" y="125"/>
                  </a:cubicBezTo>
                  <a:cubicBezTo>
                    <a:pt x="32" y="129"/>
                    <a:pt x="32" y="133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232" y="137"/>
                    <a:pt x="232" y="137"/>
                    <a:pt x="232" y="137"/>
                  </a:cubicBezTo>
                  <a:cubicBezTo>
                    <a:pt x="231" y="75"/>
                    <a:pt x="234" y="43"/>
                    <a:pt x="19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DC97A4E0-4E5C-48BD-A73E-DD4DFFB6F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13" y="1558926"/>
              <a:ext cx="209550" cy="96838"/>
            </a:xfrm>
            <a:custGeom>
              <a:avLst/>
              <a:gdLst>
                <a:gd name="T0" fmla="*/ 261 w 301"/>
                <a:gd name="T1" fmla="*/ 28 h 137"/>
                <a:gd name="T2" fmla="*/ 203 w 301"/>
                <a:gd name="T3" fmla="*/ 0 h 137"/>
                <a:gd name="T4" fmla="*/ 175 w 301"/>
                <a:gd name="T5" fmla="*/ 88 h 137"/>
                <a:gd name="T6" fmla="*/ 171 w 301"/>
                <a:gd name="T7" fmla="*/ 100 h 137"/>
                <a:gd name="T8" fmla="*/ 158 w 301"/>
                <a:gd name="T9" fmla="*/ 65 h 137"/>
                <a:gd name="T10" fmla="*/ 151 w 301"/>
                <a:gd name="T11" fmla="*/ 23 h 137"/>
                <a:gd name="T12" fmla="*/ 151 w 301"/>
                <a:gd name="T13" fmla="*/ 23 h 137"/>
                <a:gd name="T14" fmla="*/ 150 w 301"/>
                <a:gd name="T15" fmla="*/ 23 h 137"/>
                <a:gd name="T16" fmla="*/ 150 w 301"/>
                <a:gd name="T17" fmla="*/ 23 h 137"/>
                <a:gd name="T18" fmla="*/ 150 w 301"/>
                <a:gd name="T19" fmla="*/ 23 h 137"/>
                <a:gd name="T20" fmla="*/ 150 w 301"/>
                <a:gd name="T21" fmla="*/ 23 h 137"/>
                <a:gd name="T22" fmla="*/ 150 w 301"/>
                <a:gd name="T23" fmla="*/ 23 h 137"/>
                <a:gd name="T24" fmla="*/ 143 w 301"/>
                <a:gd name="T25" fmla="*/ 65 h 137"/>
                <a:gd name="T26" fmla="*/ 130 w 301"/>
                <a:gd name="T27" fmla="*/ 100 h 137"/>
                <a:gd name="T28" fmla="*/ 126 w 301"/>
                <a:gd name="T29" fmla="*/ 88 h 137"/>
                <a:gd name="T30" fmla="*/ 98 w 301"/>
                <a:gd name="T31" fmla="*/ 0 h 137"/>
                <a:gd name="T32" fmla="*/ 40 w 301"/>
                <a:gd name="T33" fmla="*/ 28 h 137"/>
                <a:gd name="T34" fmla="*/ 2 w 301"/>
                <a:gd name="T35" fmla="*/ 137 h 137"/>
                <a:gd name="T36" fmla="*/ 150 w 301"/>
                <a:gd name="T37" fmla="*/ 137 h 137"/>
                <a:gd name="T38" fmla="*/ 151 w 301"/>
                <a:gd name="T39" fmla="*/ 137 h 137"/>
                <a:gd name="T40" fmla="*/ 299 w 301"/>
                <a:gd name="T41" fmla="*/ 137 h 137"/>
                <a:gd name="T42" fmla="*/ 261 w 301"/>
                <a:gd name="T43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1" h="137">
                  <a:moveTo>
                    <a:pt x="261" y="28"/>
                  </a:moveTo>
                  <a:cubicBezTo>
                    <a:pt x="224" y="14"/>
                    <a:pt x="203" y="0"/>
                    <a:pt x="203" y="0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1" y="100"/>
                    <a:pt x="171" y="100"/>
                    <a:pt x="171" y="100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87" y="25"/>
                    <a:pt x="156" y="23"/>
                    <a:pt x="151" y="23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45" y="23"/>
                    <a:pt x="114" y="25"/>
                    <a:pt x="143" y="65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76" y="14"/>
                    <a:pt x="40" y="28"/>
                  </a:cubicBezTo>
                  <a:cubicBezTo>
                    <a:pt x="0" y="43"/>
                    <a:pt x="3" y="75"/>
                    <a:pt x="2" y="137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7"/>
                    <a:pt x="151" y="137"/>
                    <a:pt x="151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75"/>
                    <a:pt x="301" y="43"/>
                    <a:pt x="261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E3FF6305-5D9E-4646-B4F9-554DC7E9F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175" y="1447801"/>
              <a:ext cx="98425" cy="1079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8124C592-98D0-4825-B9C7-1C202F47C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5" y="1447801"/>
              <a:ext cx="96838" cy="1079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A9FC9AD3-3A02-45A4-B6CF-46508B71C4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925" y="1255713"/>
              <a:ext cx="184150" cy="184150"/>
            </a:xfrm>
            <a:custGeom>
              <a:avLst/>
              <a:gdLst>
                <a:gd name="T0" fmla="*/ 256 w 263"/>
                <a:gd name="T1" fmla="*/ 101 h 262"/>
                <a:gd name="T2" fmla="*/ 236 w 263"/>
                <a:gd name="T3" fmla="*/ 97 h 262"/>
                <a:gd name="T4" fmla="*/ 230 w 263"/>
                <a:gd name="T5" fmla="*/ 81 h 262"/>
                <a:gd name="T6" fmla="*/ 241 w 263"/>
                <a:gd name="T7" fmla="*/ 64 h 262"/>
                <a:gd name="T8" fmla="*/ 240 w 263"/>
                <a:gd name="T9" fmla="*/ 54 h 262"/>
                <a:gd name="T10" fmla="*/ 208 w 263"/>
                <a:gd name="T11" fmla="*/ 23 h 262"/>
                <a:gd name="T12" fmla="*/ 199 w 263"/>
                <a:gd name="T13" fmla="*/ 22 h 262"/>
                <a:gd name="T14" fmla="*/ 181 w 263"/>
                <a:gd name="T15" fmla="*/ 33 h 262"/>
                <a:gd name="T16" fmla="*/ 166 w 263"/>
                <a:gd name="T17" fmla="*/ 26 h 262"/>
                <a:gd name="T18" fmla="*/ 161 w 263"/>
                <a:gd name="T19" fmla="*/ 6 h 262"/>
                <a:gd name="T20" fmla="*/ 154 w 263"/>
                <a:gd name="T21" fmla="*/ 0 h 262"/>
                <a:gd name="T22" fmla="*/ 109 w 263"/>
                <a:gd name="T23" fmla="*/ 0 h 262"/>
                <a:gd name="T24" fmla="*/ 102 w 263"/>
                <a:gd name="T25" fmla="*/ 6 h 262"/>
                <a:gd name="T26" fmla="*/ 97 w 263"/>
                <a:gd name="T27" fmla="*/ 26 h 262"/>
                <a:gd name="T28" fmla="*/ 81 w 263"/>
                <a:gd name="T29" fmla="*/ 33 h 262"/>
                <a:gd name="T30" fmla="*/ 64 w 263"/>
                <a:gd name="T31" fmla="*/ 22 h 262"/>
                <a:gd name="T32" fmla="*/ 54 w 263"/>
                <a:gd name="T33" fmla="*/ 23 h 262"/>
                <a:gd name="T34" fmla="*/ 23 w 263"/>
                <a:gd name="T35" fmla="*/ 54 h 262"/>
                <a:gd name="T36" fmla="*/ 22 w 263"/>
                <a:gd name="T37" fmla="*/ 64 h 262"/>
                <a:gd name="T38" fmla="*/ 33 w 263"/>
                <a:gd name="T39" fmla="*/ 81 h 262"/>
                <a:gd name="T40" fmla="*/ 27 w 263"/>
                <a:gd name="T41" fmla="*/ 97 h 262"/>
                <a:gd name="T42" fmla="*/ 6 w 263"/>
                <a:gd name="T43" fmla="*/ 101 h 262"/>
                <a:gd name="T44" fmla="*/ 0 w 263"/>
                <a:gd name="T45" fmla="*/ 109 h 262"/>
                <a:gd name="T46" fmla="*/ 0 w 263"/>
                <a:gd name="T47" fmla="*/ 153 h 262"/>
                <a:gd name="T48" fmla="*/ 6 w 263"/>
                <a:gd name="T49" fmla="*/ 161 h 262"/>
                <a:gd name="T50" fmla="*/ 27 w 263"/>
                <a:gd name="T51" fmla="*/ 165 h 262"/>
                <a:gd name="T52" fmla="*/ 33 w 263"/>
                <a:gd name="T53" fmla="*/ 181 h 262"/>
                <a:gd name="T54" fmla="*/ 22 w 263"/>
                <a:gd name="T55" fmla="*/ 198 h 262"/>
                <a:gd name="T56" fmla="*/ 23 w 263"/>
                <a:gd name="T57" fmla="*/ 208 h 262"/>
                <a:gd name="T58" fmla="*/ 54 w 263"/>
                <a:gd name="T59" fmla="*/ 239 h 262"/>
                <a:gd name="T60" fmla="*/ 64 w 263"/>
                <a:gd name="T61" fmla="*/ 240 h 262"/>
                <a:gd name="T62" fmla="*/ 81 w 263"/>
                <a:gd name="T63" fmla="*/ 229 h 262"/>
                <a:gd name="T64" fmla="*/ 97 w 263"/>
                <a:gd name="T65" fmla="*/ 236 h 262"/>
                <a:gd name="T66" fmla="*/ 102 w 263"/>
                <a:gd name="T67" fmla="*/ 256 h 262"/>
                <a:gd name="T68" fmla="*/ 109 w 263"/>
                <a:gd name="T69" fmla="*/ 262 h 262"/>
                <a:gd name="T70" fmla="*/ 154 w 263"/>
                <a:gd name="T71" fmla="*/ 262 h 262"/>
                <a:gd name="T72" fmla="*/ 161 w 263"/>
                <a:gd name="T73" fmla="*/ 256 h 262"/>
                <a:gd name="T74" fmla="*/ 166 w 263"/>
                <a:gd name="T75" fmla="*/ 236 h 262"/>
                <a:gd name="T76" fmla="*/ 181 w 263"/>
                <a:gd name="T77" fmla="*/ 229 h 262"/>
                <a:gd name="T78" fmla="*/ 199 w 263"/>
                <a:gd name="T79" fmla="*/ 240 h 262"/>
                <a:gd name="T80" fmla="*/ 208 w 263"/>
                <a:gd name="T81" fmla="*/ 239 h 262"/>
                <a:gd name="T82" fmla="*/ 240 w 263"/>
                <a:gd name="T83" fmla="*/ 208 h 262"/>
                <a:gd name="T84" fmla="*/ 241 w 263"/>
                <a:gd name="T85" fmla="*/ 198 h 262"/>
                <a:gd name="T86" fmla="*/ 230 w 263"/>
                <a:gd name="T87" fmla="*/ 181 h 262"/>
                <a:gd name="T88" fmla="*/ 236 w 263"/>
                <a:gd name="T89" fmla="*/ 165 h 262"/>
                <a:gd name="T90" fmla="*/ 256 w 263"/>
                <a:gd name="T91" fmla="*/ 161 h 262"/>
                <a:gd name="T92" fmla="*/ 263 w 263"/>
                <a:gd name="T93" fmla="*/ 153 h 262"/>
                <a:gd name="T94" fmla="*/ 263 w 263"/>
                <a:gd name="T95" fmla="*/ 109 h 262"/>
                <a:gd name="T96" fmla="*/ 256 w 263"/>
                <a:gd name="T97" fmla="*/ 101 h 262"/>
                <a:gd name="T98" fmla="*/ 178 w 263"/>
                <a:gd name="T99" fmla="*/ 131 h 262"/>
                <a:gd name="T100" fmla="*/ 131 w 263"/>
                <a:gd name="T101" fmla="*/ 178 h 262"/>
                <a:gd name="T102" fmla="*/ 84 w 263"/>
                <a:gd name="T103" fmla="*/ 131 h 262"/>
                <a:gd name="T104" fmla="*/ 131 w 263"/>
                <a:gd name="T105" fmla="*/ 84 h 262"/>
                <a:gd name="T106" fmla="*/ 178 w 263"/>
                <a:gd name="T107" fmla="*/ 13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262">
                  <a:moveTo>
                    <a:pt x="256" y="101"/>
                  </a:moveTo>
                  <a:cubicBezTo>
                    <a:pt x="236" y="97"/>
                    <a:pt x="236" y="97"/>
                    <a:pt x="236" y="97"/>
                  </a:cubicBezTo>
                  <a:cubicBezTo>
                    <a:pt x="234" y="91"/>
                    <a:pt x="232" y="86"/>
                    <a:pt x="230" y="81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43" y="61"/>
                    <a:pt x="242" y="57"/>
                    <a:pt x="240" y="54"/>
                  </a:cubicBezTo>
                  <a:cubicBezTo>
                    <a:pt x="208" y="23"/>
                    <a:pt x="208" y="23"/>
                    <a:pt x="208" y="23"/>
                  </a:cubicBezTo>
                  <a:cubicBezTo>
                    <a:pt x="206" y="20"/>
                    <a:pt x="202" y="20"/>
                    <a:pt x="199" y="2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76" y="30"/>
                    <a:pt x="171" y="28"/>
                    <a:pt x="166" y="2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0" y="2"/>
                    <a:pt x="157" y="0"/>
                    <a:pt x="15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5" y="0"/>
                    <a:pt x="102" y="2"/>
                    <a:pt x="102" y="6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2" y="28"/>
                    <a:pt x="87" y="30"/>
                    <a:pt x="81" y="33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1" y="20"/>
                    <a:pt x="57" y="20"/>
                    <a:pt x="54" y="2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0" y="57"/>
                    <a:pt x="20" y="61"/>
                    <a:pt x="22" y="64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0" y="86"/>
                    <a:pt x="28" y="91"/>
                    <a:pt x="27" y="97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3" y="102"/>
                    <a:pt x="0" y="105"/>
                    <a:pt x="0" y="10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7"/>
                    <a:pt x="3" y="160"/>
                    <a:pt x="6" y="161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71"/>
                    <a:pt x="30" y="176"/>
                    <a:pt x="33" y="181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0" y="201"/>
                    <a:pt x="20" y="205"/>
                    <a:pt x="23" y="208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57" y="242"/>
                    <a:pt x="61" y="242"/>
                    <a:pt x="64" y="240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7" y="232"/>
                    <a:pt x="92" y="234"/>
                    <a:pt x="97" y="236"/>
                  </a:cubicBezTo>
                  <a:cubicBezTo>
                    <a:pt x="102" y="256"/>
                    <a:pt x="102" y="256"/>
                    <a:pt x="102" y="256"/>
                  </a:cubicBezTo>
                  <a:cubicBezTo>
                    <a:pt x="102" y="260"/>
                    <a:pt x="105" y="262"/>
                    <a:pt x="109" y="262"/>
                  </a:cubicBezTo>
                  <a:cubicBezTo>
                    <a:pt x="154" y="262"/>
                    <a:pt x="154" y="262"/>
                    <a:pt x="154" y="262"/>
                  </a:cubicBezTo>
                  <a:cubicBezTo>
                    <a:pt x="157" y="262"/>
                    <a:pt x="160" y="260"/>
                    <a:pt x="161" y="256"/>
                  </a:cubicBezTo>
                  <a:cubicBezTo>
                    <a:pt x="166" y="236"/>
                    <a:pt x="166" y="236"/>
                    <a:pt x="166" y="236"/>
                  </a:cubicBezTo>
                  <a:cubicBezTo>
                    <a:pt x="171" y="234"/>
                    <a:pt x="176" y="232"/>
                    <a:pt x="181" y="229"/>
                  </a:cubicBezTo>
                  <a:cubicBezTo>
                    <a:pt x="199" y="240"/>
                    <a:pt x="199" y="240"/>
                    <a:pt x="199" y="240"/>
                  </a:cubicBezTo>
                  <a:cubicBezTo>
                    <a:pt x="202" y="242"/>
                    <a:pt x="206" y="242"/>
                    <a:pt x="208" y="239"/>
                  </a:cubicBezTo>
                  <a:cubicBezTo>
                    <a:pt x="240" y="208"/>
                    <a:pt x="240" y="208"/>
                    <a:pt x="240" y="208"/>
                  </a:cubicBezTo>
                  <a:cubicBezTo>
                    <a:pt x="242" y="205"/>
                    <a:pt x="243" y="201"/>
                    <a:pt x="241" y="198"/>
                  </a:cubicBezTo>
                  <a:cubicBezTo>
                    <a:pt x="230" y="181"/>
                    <a:pt x="230" y="181"/>
                    <a:pt x="230" y="181"/>
                  </a:cubicBezTo>
                  <a:cubicBezTo>
                    <a:pt x="232" y="176"/>
                    <a:pt x="234" y="171"/>
                    <a:pt x="236" y="165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60" y="160"/>
                    <a:pt x="263" y="157"/>
                    <a:pt x="263" y="153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105"/>
                    <a:pt x="260" y="102"/>
                    <a:pt x="256" y="101"/>
                  </a:cubicBezTo>
                  <a:close/>
                  <a:moveTo>
                    <a:pt x="178" y="131"/>
                  </a:moveTo>
                  <a:cubicBezTo>
                    <a:pt x="178" y="157"/>
                    <a:pt x="157" y="178"/>
                    <a:pt x="131" y="178"/>
                  </a:cubicBezTo>
                  <a:cubicBezTo>
                    <a:pt x="105" y="178"/>
                    <a:pt x="84" y="157"/>
                    <a:pt x="84" y="131"/>
                  </a:cubicBezTo>
                  <a:cubicBezTo>
                    <a:pt x="84" y="105"/>
                    <a:pt x="105" y="84"/>
                    <a:pt x="131" y="84"/>
                  </a:cubicBezTo>
                  <a:cubicBezTo>
                    <a:pt x="157" y="84"/>
                    <a:pt x="178" y="105"/>
                    <a:pt x="178" y="1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09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D1FC6E18-4EAA-4556-A527-377BB9730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5"/>
          <a:stretch/>
        </p:blipFill>
        <p:spPr>
          <a:xfrm>
            <a:off x="609599" y="3551489"/>
            <a:ext cx="4749288" cy="25729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283305A-E358-41A7-B84C-B04E7A3410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985721"/>
            <a:ext cx="4749288" cy="237889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794340" y="1374917"/>
            <a:ext cx="3884546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złożyć Wniosek o Subwencję Tarcza 2.0 lub sprawdzić status Wniosku należy w menu bocznym wybrać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Tarcza Antykryzysowa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cxnSp>
        <p:nvCxnSpPr>
          <p:cNvPr id="6" name="Łącznik łamany 5"/>
          <p:cNvCxnSpPr>
            <a:cxnSpLocks/>
          </p:cNvCxnSpPr>
          <p:nvPr/>
        </p:nvCxnSpPr>
        <p:spPr>
          <a:xfrm rot="10800000" flipV="1">
            <a:off x="1513114" y="1904300"/>
            <a:ext cx="5072244" cy="1198127"/>
          </a:xfrm>
          <a:prstGeom prst="bentConnector3">
            <a:avLst>
              <a:gd name="adj1" fmla="val 1609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376264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756851" y="3781743"/>
            <a:ext cx="3993404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Wniosku o Subwencję Tarcza 2.0 wybierz opcję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Tarcza Finansowa PFR 2.0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cxnSp>
        <p:nvCxnSpPr>
          <p:cNvPr id="34" name="Łącznik łamany 33"/>
          <p:cNvCxnSpPr>
            <a:cxnSpLocks/>
          </p:cNvCxnSpPr>
          <p:nvPr/>
        </p:nvCxnSpPr>
        <p:spPr>
          <a:xfrm rot="10800000">
            <a:off x="4764947" y="3914636"/>
            <a:ext cx="1895914" cy="254694"/>
          </a:xfrm>
          <a:prstGeom prst="bentConnector3">
            <a:avLst>
              <a:gd name="adj1" fmla="val 4601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A7223D88-178C-4618-8510-BD5EBB93A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9" y="1311635"/>
            <a:ext cx="5638020" cy="4015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376264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787199" y="3774623"/>
            <a:ext cx="399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złożyć wniosek o subwencję wybierz przycisk „Dalej”</a:t>
            </a:r>
          </a:p>
          <a:p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60093" y="3070214"/>
            <a:ext cx="3920510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sprawdzenia statusu Wniosku o Subwencję Tarcza 2.0 wybierz  zakładkę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Złożone wnioski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cxnSp>
        <p:nvCxnSpPr>
          <p:cNvPr id="6" name="Łącznik łamany 5"/>
          <p:cNvCxnSpPr>
            <a:cxnSpLocks/>
          </p:cNvCxnSpPr>
          <p:nvPr/>
        </p:nvCxnSpPr>
        <p:spPr>
          <a:xfrm rot="10800000">
            <a:off x="2844326" y="1746355"/>
            <a:ext cx="3807523" cy="1560367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łamany 25"/>
          <p:cNvCxnSpPr>
            <a:cxnSpLocks/>
          </p:cNvCxnSpPr>
          <p:nvPr/>
        </p:nvCxnSpPr>
        <p:spPr>
          <a:xfrm rot="10800000">
            <a:off x="2139193" y="1679647"/>
            <a:ext cx="4511110" cy="110882"/>
          </a:xfrm>
          <a:prstGeom prst="bentConnector3">
            <a:avLst>
              <a:gd name="adj1" fmla="val 3921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6860093" y="1348791"/>
            <a:ext cx="3668486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Wniosku o Subwencję Tarcza 2.0 wybierz zakładkę „Nowy wniosek” i wypełnij dane we wskazanych polach.</a:t>
            </a:r>
          </a:p>
        </p:txBody>
      </p:sp>
      <p:cxnSp>
        <p:nvCxnSpPr>
          <p:cNvPr id="34" name="Łącznik łamany 33"/>
          <p:cNvCxnSpPr>
            <a:cxnSpLocks/>
          </p:cNvCxnSpPr>
          <p:nvPr/>
        </p:nvCxnSpPr>
        <p:spPr>
          <a:xfrm rot="10800000" flipV="1">
            <a:off x="5822187" y="4309901"/>
            <a:ext cx="828116" cy="736435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6787199" y="4066118"/>
            <a:ext cx="344307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Wniosek o Subwencję Tarcza 2.0.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879D2F0B-FCC4-4F85-80A3-349F57FDDF8F}"/>
              </a:ext>
            </a:extLst>
          </p:cNvPr>
          <p:cNvSpPr/>
          <p:nvPr/>
        </p:nvSpPr>
        <p:spPr>
          <a:xfrm>
            <a:off x="6860093" y="1992286"/>
            <a:ext cx="399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Wybrany rachunek musi być firmowym rachunkiem rozliczeniowym prowadzonym w PLN. Nie może to być rachunek techniczny, VAT, walutowy, czy rachunek oszczędnościowo rozliczeniowy.</a:t>
            </a:r>
          </a:p>
        </p:txBody>
      </p:sp>
    </p:spTree>
    <p:extLst>
      <p:ext uri="{BB962C8B-B14F-4D97-AF65-F5344CB8AC3E}">
        <p14:creationId xmlns:p14="http://schemas.microsoft.com/office/powerpoint/2010/main" val="285786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8878"/>
            <a:ext cx="4767638" cy="558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56851" y="1596933"/>
            <a:ext cx="39205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stronie www PFR możesz pobrać wzór Pełnomocnictwa oraz sprawdzić listę kodów PKD, które kwalifikowane są w ramach Tarczy 2.0.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tych trzech datach musisz mieć przynajmniej jeden ze wskazanych kodów: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 grudnia 2019 r., 1 listopada 2020 r. , dzień złożenia wniosku. 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musi to być ten sam kod oraz nie musi to być kod główny.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413591" y="1717511"/>
            <a:ext cx="1371600" cy="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2511438" y="1987755"/>
            <a:ext cx="3999583" cy="734180"/>
          </a:xfrm>
          <a:prstGeom prst="bentConnector3">
            <a:avLst>
              <a:gd name="adj1" fmla="val 9326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łamany 5"/>
          <p:cNvCxnSpPr/>
          <p:nvPr/>
        </p:nvCxnSpPr>
        <p:spPr>
          <a:xfrm rot="10800000" flipV="1">
            <a:off x="4210494" y="2773799"/>
            <a:ext cx="2300527" cy="415967"/>
          </a:xfrm>
          <a:prstGeom prst="bentConnector3">
            <a:avLst>
              <a:gd name="adj1" fmla="val 932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rostokąt 37"/>
          <p:cNvSpPr/>
          <p:nvPr/>
        </p:nvSpPr>
        <p:spPr>
          <a:xfrm>
            <a:off x="6793430" y="5522772"/>
            <a:ext cx="344307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Wniosek o Subwencję Tarcza 2.0.</a:t>
            </a:r>
          </a:p>
        </p:txBody>
      </p:sp>
      <p:cxnSp>
        <p:nvCxnSpPr>
          <p:cNvPr id="39" name="Łącznik łamany 38"/>
          <p:cNvCxnSpPr/>
          <p:nvPr/>
        </p:nvCxnSpPr>
        <p:spPr>
          <a:xfrm rot="10800000" flipV="1">
            <a:off x="5465136" y="5687937"/>
            <a:ext cx="1045885" cy="784772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22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0" y="1127910"/>
            <a:ext cx="4406400" cy="293132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56851" y="1413522"/>
            <a:ext cx="3920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FIRMY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413591" y="1717511"/>
            <a:ext cx="1371600" cy="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4763386" y="1987755"/>
            <a:ext cx="1747636" cy="925566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łamany 5"/>
          <p:cNvCxnSpPr/>
          <p:nvPr/>
        </p:nvCxnSpPr>
        <p:spPr>
          <a:xfrm rot="10800000" flipV="1">
            <a:off x="2209827" y="2335885"/>
            <a:ext cx="4301194" cy="811351"/>
          </a:xfrm>
          <a:prstGeom prst="bentConnector3">
            <a:avLst>
              <a:gd name="adj1" fmla="val 5257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778926" y="1690521"/>
            <a:ext cx="4608543" cy="971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wypełnić pola, dla których nie nastąpiło automatyczne zaczytanie danych.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ikonki znaku zapytania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wyświetlą się podpowiedzi w zakresie wymaganych danych w ramach danego pola.</a:t>
            </a:r>
          </a:p>
        </p:txBody>
      </p:sp>
      <p:sp>
        <p:nvSpPr>
          <p:cNvPr id="5" name="Prostokąt 4"/>
          <p:cNvSpPr/>
          <p:nvPr/>
        </p:nvSpPr>
        <p:spPr>
          <a:xfrm>
            <a:off x="1903228" y="1864598"/>
            <a:ext cx="1658679" cy="85733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18789" y="4170628"/>
            <a:ext cx="10545193" cy="1936956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24036" y="4473187"/>
            <a:ext cx="370420" cy="369080"/>
            <a:chOff x="823913" y="2190750"/>
            <a:chExt cx="438150" cy="436563"/>
          </a:xfrm>
          <a:solidFill>
            <a:srgbClr val="CAD238"/>
          </a:solidFill>
        </p:grpSpPr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Prostokąt 10"/>
          <p:cNvSpPr/>
          <p:nvPr/>
        </p:nvSpPr>
        <p:spPr>
          <a:xfrm>
            <a:off x="1277198" y="4270179"/>
            <a:ext cx="9642990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polu Kategoria przedsiębiorcy należy wybrać: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8866"/>
              </a:buClr>
              <a:buSzPts val="900"/>
              <a:buFont typeface="Calibri" panose="020F0502020204030204" pitchFamily="34" charset="0"/>
              <a:buAutoNum type="arabicParenR"/>
              <a:tabLst>
                <a:tab pos="180340" algn="l"/>
              </a:tabLst>
            </a:pPr>
            <a:r>
              <a:rPr lang="pl-PL" sz="1400" b="1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Mikroprzedsiębiorca</a:t>
            </a:r>
            <a:r>
              <a:rPr lang="pl-PL" sz="14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jeżeli zatrudnienie w firmie na dzień 31.12.2019 r., a w przypadku braku jakiegokolwiek pracownika na tę datę                - na dzień 31 lipca 2020 r., nie przekraczało 9 pracowników (z wyłączeniem właściciela/i), a roczny obrót lub suma bilansowa nie przekracza 2 mln euro;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  <a:buSzPts val="900"/>
              <a:buFont typeface="Calibri" panose="020F0502020204030204" pitchFamily="34" charset="0"/>
              <a:buAutoNum type="arabicParenR"/>
              <a:tabLst>
                <a:tab pos="180340" algn="l"/>
              </a:tabLst>
            </a:pPr>
            <a:r>
              <a:rPr lang="pl-PL" sz="14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Mały lub średni przedsiębiorca </a:t>
            </a: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jeżeli zatrudnienie w firmie na dzień 31 grudnia 2019 r., a w przypadku braku jakiegokolwiek pracownika     na tę datę - na dzień 31 lipca 2020 r., nie przekraczało 249 pracowników  (z wyłączeniem właściciela/i), a roczny obrót nie przekracza           50 mln EUR lub suma bilansowa nie przekracza 43 mln EUR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725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18789" y="1254642"/>
            <a:ext cx="10545193" cy="2243470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>
            <a:grpSpLocks noChangeAspect="1"/>
          </p:cNvGrpSpPr>
          <p:nvPr/>
        </p:nvGrpSpPr>
        <p:grpSpPr>
          <a:xfrm>
            <a:off x="970086" y="1517336"/>
            <a:ext cx="614224" cy="612000"/>
            <a:chOff x="823913" y="2190750"/>
            <a:chExt cx="438150" cy="436563"/>
          </a:xfrm>
          <a:solidFill>
            <a:srgbClr val="CAD238"/>
          </a:solidFill>
        </p:grpSpPr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Prostokąt 10"/>
          <p:cNvSpPr/>
          <p:nvPr/>
        </p:nvSpPr>
        <p:spPr>
          <a:xfrm>
            <a:off x="1624368" y="1516794"/>
            <a:ext cx="9316534" cy="2029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Duży przedsiębiorca może uczestniczyć w Programie na takich samych warunkach jak MŚP, jeżeli: </a:t>
            </a: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 lub więcej jego kapitału zakładowego lub praw głosu jest bezpośrednio lub pośrednio kontrolowane, wspólnie lub indywidualnie, przez jeden lub więcej organów publicznych, przy czym w każdym przypadku przedsiębiorstwo samodzielnie (bez wspólników i podmiotów powiązanych) zatrudnia do 249 pracowników, a roczny obrót nie przekracza 50 mln EUR lub jego suma bilansowa nie przekracza 43 mln EUR oraz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UcPeriod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jest </a:t>
            </a:r>
            <a:r>
              <a:rPr lang="pl-PL" sz="14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Mikroprzedsiębiorcą</a:t>
            </a: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UcPeriod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skorzystał z programu Tarcza finansowa Polskiego Funduszu Rozwoju dla Dużych Firm.</a:t>
            </a:r>
          </a:p>
        </p:txBody>
      </p:sp>
      <p:pic>
        <p:nvPicPr>
          <p:cNvPr id="38" name="Obraz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05" y="4444545"/>
            <a:ext cx="4406400" cy="5996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22995" y="4380670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850606" y="4532665"/>
            <a:ext cx="4736689" cy="623034"/>
          </a:xfrm>
          <a:prstGeom prst="bentConnector3">
            <a:avLst>
              <a:gd name="adj1" fmla="val 4432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6282635" y="4467303"/>
            <a:ext cx="4973358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musi być wpisana do Krajowego Rejestru Sądowego (KRS) lub Centralnej Ewidencji i Informacji o Działalności Gospodarczej (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aby móc dalej składać wniosek.</a:t>
            </a:r>
          </a:p>
        </p:txBody>
      </p:sp>
    </p:spTree>
    <p:extLst>
      <p:ext uri="{BB962C8B-B14F-4D97-AF65-F5344CB8AC3E}">
        <p14:creationId xmlns:p14="http://schemas.microsoft.com/office/powerpoint/2010/main" val="4190644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3A79"/>
      </a:accent1>
      <a:accent2>
        <a:srgbClr val="68C5B3"/>
      </a:accent2>
      <a:accent3>
        <a:srgbClr val="F3793C"/>
      </a:accent3>
      <a:accent4>
        <a:srgbClr val="E0466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3034</Words>
  <Application>Microsoft Office PowerPoint</Application>
  <PresentationFormat>Panoramiczny</PresentationFormat>
  <Paragraphs>211</Paragraphs>
  <Slides>26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Open Sans</vt:lpstr>
      <vt:lpstr>Office Theme</vt:lpstr>
      <vt:lpstr>Prezentacja programu PowerPoint</vt:lpstr>
      <vt:lpstr>Przed wnioskiem:</vt:lpstr>
      <vt:lpstr>Zanim złożysz wniosek:</vt:lpstr>
      <vt:lpstr>Zanim złożysz wniosek: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Derkowski</dc:creator>
  <cp:lastModifiedBy>Marcin Błędos</cp:lastModifiedBy>
  <cp:revision>119</cp:revision>
  <dcterms:created xsi:type="dcterms:W3CDTF">2021-01-14T09:22:23Z</dcterms:created>
  <dcterms:modified xsi:type="dcterms:W3CDTF">2021-01-19T07:42:39Z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PSKATEGORIA">
    <vt:lpwstr>Ogolnodostepny</vt:lpwstr>
  </property>
  <property fmtid="{D5CDD505-2E9C-101B-9397-08002B2CF9AE}" pid="3" name="BPSClassifiedBy">
    <vt:lpwstr>BANK\michal.derkowski;Michał Derkowski</vt:lpwstr>
  </property>
  <property fmtid="{D5CDD505-2E9C-101B-9397-08002B2CF9AE}" pid="4" name="BPSClassificationDate">
    <vt:lpwstr>2021-01-14T10:23:22.9452595+01:00</vt:lpwstr>
  </property>
  <property fmtid="{D5CDD505-2E9C-101B-9397-08002B2CF9AE}" pid="5" name="BPSClassifiedBySID">
    <vt:lpwstr>BANK\S-1-5-21-2235066060-4034229115-1914166231-55116</vt:lpwstr>
  </property>
  <property fmtid="{D5CDD505-2E9C-101B-9397-08002B2CF9AE}" pid="6" name="BPSGRNItemId">
    <vt:lpwstr>GRN-1baa7a9a-0126-4a6e-8668-e73034d6217d</vt:lpwstr>
  </property>
  <property fmtid="{D5CDD505-2E9C-101B-9397-08002B2CF9AE}" pid="7" name="BPSHash">
    <vt:lpwstr>GvkhTKu36cvSCI49TB7pPlXLqZpWJVNidcHrsDR5Zfs=</vt:lpwstr>
  </property>
  <property fmtid="{D5CDD505-2E9C-101B-9397-08002B2CF9AE}" pid="8" name="BPSRefresh">
    <vt:lpwstr>False</vt:lpwstr>
  </property>
</Properties>
</file>